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895" r:id="rId1"/>
    <p:sldMasterId id="2147483911" r:id="rId2"/>
  </p:sldMasterIdLst>
  <p:notesMasterIdLst>
    <p:notesMasterId r:id="rId51"/>
  </p:notesMasterIdLst>
  <p:sldIdLst>
    <p:sldId id="256" r:id="rId3"/>
    <p:sldId id="324" r:id="rId4"/>
    <p:sldId id="325" r:id="rId5"/>
    <p:sldId id="262" r:id="rId6"/>
    <p:sldId id="326" r:id="rId7"/>
    <p:sldId id="268" r:id="rId8"/>
    <p:sldId id="318" r:id="rId9"/>
    <p:sldId id="319" r:id="rId10"/>
    <p:sldId id="269" r:id="rId11"/>
    <p:sldId id="270" r:id="rId12"/>
    <p:sldId id="320" r:id="rId13"/>
    <p:sldId id="321" r:id="rId14"/>
    <p:sldId id="322" r:id="rId15"/>
    <p:sldId id="323" r:id="rId16"/>
    <p:sldId id="304" r:id="rId17"/>
    <p:sldId id="305" r:id="rId18"/>
    <p:sldId id="306" r:id="rId19"/>
    <p:sldId id="307" r:id="rId20"/>
    <p:sldId id="298" r:id="rId21"/>
    <p:sldId id="308" r:id="rId22"/>
    <p:sldId id="309" r:id="rId23"/>
    <p:sldId id="327" r:id="rId24"/>
    <p:sldId id="310" r:id="rId25"/>
    <p:sldId id="311" r:id="rId26"/>
    <p:sldId id="312" r:id="rId27"/>
    <p:sldId id="313" r:id="rId28"/>
    <p:sldId id="316" r:id="rId29"/>
    <p:sldId id="278" r:id="rId30"/>
    <p:sldId id="279" r:id="rId31"/>
    <p:sldId id="317"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054FF"/>
    <a:srgbClr val="002164"/>
    <a:srgbClr val="284B87"/>
    <a:srgbClr val="FF93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87" autoAdjust="0"/>
    <p:restoredTop sz="95884" autoAdjust="0"/>
  </p:normalViewPr>
  <p:slideViewPr>
    <p:cSldViewPr snapToGrid="0" snapToObjects="1">
      <p:cViewPr varScale="1">
        <p:scale>
          <a:sx n="109" d="100"/>
          <a:sy n="109" d="100"/>
        </p:scale>
        <p:origin x="272"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384"/>
    </p:cViewPr>
  </p:sorterViewPr>
  <p:notesViewPr>
    <p:cSldViewPr snapToGrid="0" snapToObjects="1">
      <p:cViewPr varScale="1">
        <p:scale>
          <a:sx n="84" d="100"/>
          <a:sy n="84" d="100"/>
        </p:scale>
        <p:origin x="2632"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6D59C3-BCF5-BC45-87ED-AF8758B445C8}" type="datetimeFigureOut">
              <a:rPr lang="en-US" smtClean="0"/>
              <a:t>8/21/22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A2884E-AB51-CE46-B606-030E2D62BAA2}" type="slidenum">
              <a:rPr lang="en-US" smtClean="0"/>
              <a:t>‹#›</a:t>
            </a:fld>
            <a:endParaRPr lang="en-US"/>
          </a:p>
        </p:txBody>
      </p:sp>
    </p:spTree>
    <p:extLst>
      <p:ext uri="{BB962C8B-B14F-4D97-AF65-F5344CB8AC3E}">
        <p14:creationId xmlns:p14="http://schemas.microsoft.com/office/powerpoint/2010/main" val="1507494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74A2884E-AB51-CE46-B606-030E2D62BAA2}" type="slidenum">
              <a:rPr lang="en-US" smtClean="0"/>
              <a:t>0</a:t>
            </a:fld>
            <a:endParaRPr lang="en-US"/>
          </a:p>
        </p:txBody>
      </p:sp>
    </p:spTree>
    <p:extLst>
      <p:ext uri="{BB962C8B-B14F-4D97-AF65-F5344CB8AC3E}">
        <p14:creationId xmlns:p14="http://schemas.microsoft.com/office/powerpoint/2010/main" val="1302528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EC295D2-4680-4F77-84F0-0EA7F438B57E}" type="slidenum">
              <a:rPr lang="en-US" altLang="en-US" sz="1300">
                <a:latin typeface="Times New Roman" panose="02020603050405020304" pitchFamily="18" charset="0"/>
              </a:rPr>
              <a:pPr/>
              <a:t>11</a:t>
            </a:fld>
            <a:endParaRPr lang="en-US" altLang="en-US" sz="1300">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920769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5468CBC-6C15-48C8-BEC9-A20819F057DA}" type="slidenum">
              <a:rPr lang="en-US" altLang="en-US" sz="1300">
                <a:latin typeface="Times New Roman" panose="02020603050405020304" pitchFamily="18" charset="0"/>
              </a:rPr>
              <a:pPr/>
              <a:t>12</a:t>
            </a:fld>
            <a:endParaRPr lang="en-US" altLang="en-US" sz="130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167914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5468CBC-6C15-48C8-BEC9-A20819F057DA}" type="slidenum">
              <a:rPr lang="en-US" altLang="en-US" sz="1300">
                <a:latin typeface="Times New Roman" panose="02020603050405020304" pitchFamily="18" charset="0"/>
              </a:rPr>
              <a:pPr/>
              <a:t>13</a:t>
            </a:fld>
            <a:endParaRPr lang="en-US" altLang="en-US" sz="130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82864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0EB7DE6-0F95-4DE0-BC60-12AE13E48A33}" type="slidenum">
              <a:rPr lang="en-US" altLang="en-US" sz="1300">
                <a:latin typeface="Times New Roman" panose="02020603050405020304" pitchFamily="18" charset="0"/>
              </a:rPr>
              <a:pPr/>
              <a:t>14</a:t>
            </a:fld>
            <a:endParaRPr lang="en-US" altLang="en-US" sz="1300">
              <a:latin typeface="Times New Roman" panose="02020603050405020304"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68630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B2F3376-9466-4B87-A6EA-C3CFD4A75C95}" type="slidenum">
              <a:rPr lang="en-US" altLang="en-US" sz="1300">
                <a:latin typeface="Times New Roman" panose="02020603050405020304" pitchFamily="18" charset="0"/>
              </a:rPr>
              <a:pPr/>
              <a:t>15</a:t>
            </a:fld>
            <a:endParaRPr lang="en-US" altLang="en-US" sz="1300">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8782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5ED05C0-D1CA-4BA8-BA93-5310DEF6A2E9}" type="slidenum">
              <a:rPr lang="en-US" altLang="en-US" sz="1300">
                <a:latin typeface="Times New Roman" panose="02020603050405020304" pitchFamily="18" charset="0"/>
              </a:rPr>
              <a:pPr/>
              <a:t>16</a:t>
            </a:fld>
            <a:endParaRPr lang="en-US" altLang="en-US" sz="1300">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62332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F3434F5-DF5F-4FA7-A00A-4BB033D5FDF4}" type="slidenum">
              <a:rPr lang="en-US" altLang="en-US" sz="1300">
                <a:latin typeface="Times New Roman" panose="02020603050405020304" pitchFamily="18" charset="0"/>
              </a:rPr>
              <a:pPr/>
              <a:t>17</a:t>
            </a:fld>
            <a:endParaRPr lang="en-US" altLang="en-US" sz="1300">
              <a:latin typeface="Times New Roman" panose="02020603050405020304"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50422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D04741A-A42B-4733-986E-C9FF9DF745E6}" type="slidenum">
              <a:rPr lang="en-US" altLang="en-US" sz="1300">
                <a:latin typeface="Times New Roman" panose="02020603050405020304" pitchFamily="18" charset="0"/>
              </a:rPr>
              <a:pPr/>
              <a:t>19</a:t>
            </a:fld>
            <a:endParaRPr lang="en-US" altLang="en-US" sz="1300">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733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CF7C9EE-80BD-4BDF-B5AE-A16FD4D100E3}" type="slidenum">
              <a:rPr lang="en-US" altLang="en-US" sz="1300">
                <a:latin typeface="Times New Roman" panose="02020603050405020304" pitchFamily="18" charset="0"/>
              </a:rPr>
              <a:pPr/>
              <a:t>20</a:t>
            </a:fld>
            <a:endParaRPr lang="en-US" altLang="en-US" sz="1300">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928981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CF7C9EE-80BD-4BDF-B5AE-A16FD4D100E3}" type="slidenum">
              <a:rPr lang="en-US" altLang="en-US" sz="1300">
                <a:latin typeface="Times New Roman" panose="02020603050405020304" pitchFamily="18" charset="0"/>
              </a:rPr>
              <a:pPr/>
              <a:t>21</a:t>
            </a:fld>
            <a:endParaRPr lang="en-US" altLang="en-US" sz="1300">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575749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F956477-9EA8-4ABD-8D01-D0512F3DF5A8}" type="slidenum">
              <a:rPr lang="en-US" altLang="en-US" sz="1300"/>
              <a:pPr eaLnBrk="1" hangingPunct="1"/>
              <a:t>1</a:t>
            </a:fld>
            <a:endParaRPr lang="en-US" altLang="en-US" sz="130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973138" y="4560888"/>
            <a:ext cx="53689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We need a new ADT for this. One that returns the </a:t>
            </a:r>
            <a:r>
              <a:rPr lang="en-US" altLang="en-US" i="1"/>
              <a:t>best</a:t>
            </a:r>
            <a:r>
              <a:rPr lang="en-US" altLang="en-US"/>
              <a:t> (which we’ll generally define as lowest priority value) node next.</a:t>
            </a:r>
          </a:p>
          <a:p>
            <a:pPr eaLnBrk="1" hangingPunct="1"/>
            <a:endParaRPr lang="en-US" altLang="en-US"/>
          </a:p>
          <a:p>
            <a:pPr eaLnBrk="1" hangingPunct="1"/>
            <a:r>
              <a:rPr lang="en-US" altLang="en-US"/>
              <a:t>I’m often going to represent priority queues as collections of priorities; remember that they are collections of data with priorities. MOREOVER, some priority queues don’t even need priorities, just the ability to compare priorities. (all of the ones we’ll talk about fall in this category).</a:t>
            </a:r>
          </a:p>
        </p:txBody>
      </p:sp>
    </p:spTree>
    <p:extLst>
      <p:ext uri="{BB962C8B-B14F-4D97-AF65-F5344CB8AC3E}">
        <p14:creationId xmlns:p14="http://schemas.microsoft.com/office/powerpoint/2010/main" val="2122454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D8810FA-AE1D-42A1-AD81-40C1FB5379BC}" type="slidenum">
              <a:rPr lang="en-US" altLang="en-US" sz="1300">
                <a:latin typeface="Times New Roman" panose="02020603050405020304" pitchFamily="18" charset="0"/>
              </a:rPr>
              <a:pPr/>
              <a:t>22</a:t>
            </a:fld>
            <a:endParaRPr lang="en-US" altLang="en-US" sz="1300">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52956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005D74D-C1E9-4735-BD78-C100ADEE605A}" type="slidenum">
              <a:rPr lang="en-US" altLang="en-US" sz="1300">
                <a:latin typeface="Times New Roman" panose="02020603050405020304" pitchFamily="18" charset="0"/>
              </a:rPr>
              <a:pPr/>
              <a:t>23</a:t>
            </a:fld>
            <a:endParaRPr lang="en-US" altLang="en-US" sz="1300">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797402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DC10710-4B92-40D8-9934-249898F98C87}" type="slidenum">
              <a:rPr lang="en-US" altLang="en-US" sz="1300">
                <a:latin typeface="Times New Roman" panose="02020603050405020304" pitchFamily="18" charset="0"/>
              </a:rPr>
              <a:pPr/>
              <a:t>24</a:t>
            </a:fld>
            <a:endParaRPr lang="en-US" altLang="en-US" sz="1300">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449968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92C8F67-970C-4CFE-9D70-BB56B411C532}" type="slidenum">
              <a:rPr lang="en-US" altLang="en-US" sz="1300">
                <a:latin typeface="Times New Roman" panose="02020603050405020304" pitchFamily="18" charset="0"/>
              </a:rPr>
              <a:pPr/>
              <a:t>25</a:t>
            </a:fld>
            <a:endParaRPr lang="en-US" altLang="en-US" sz="1300">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904099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24871E1-E262-49B9-8EEB-4A82406989EB}" type="slidenum">
              <a:rPr lang="en-US" altLang="en-US" sz="1300">
                <a:latin typeface="Times New Roman" panose="02020603050405020304" pitchFamily="18" charset="0"/>
              </a:rPr>
              <a:pPr/>
              <a:t>26</a:t>
            </a:fld>
            <a:endParaRPr lang="en-US" altLang="en-US" sz="1300">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12521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6D5E005-7061-417A-BC5C-B66809B76FE7}" type="slidenum">
              <a:rPr lang="en-US" altLang="en-US" sz="1300">
                <a:latin typeface="Times New Roman" panose="02020603050405020304" pitchFamily="18" charset="0"/>
              </a:rPr>
              <a:pPr/>
              <a:t>29</a:t>
            </a:fld>
            <a:endParaRPr lang="en-US" altLang="en-US" sz="1300">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00063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59CB539-497D-4E5F-A8F3-8779A7C6D4E2}" type="slidenum">
              <a:rPr lang="en-US" altLang="en-US" sz="1300"/>
              <a:pPr eaLnBrk="1" hangingPunct="1"/>
              <a:t>2</a:t>
            </a:fld>
            <a:endParaRPr lang="en-US" altLang="en-US" sz="130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973138" y="4560888"/>
            <a:ext cx="536892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There are, of course, gobs of applications for priority queues. Here are just a few.</a:t>
            </a:r>
          </a:p>
        </p:txBody>
      </p:sp>
    </p:spTree>
    <p:extLst>
      <p:ext uri="{BB962C8B-B14F-4D97-AF65-F5344CB8AC3E}">
        <p14:creationId xmlns:p14="http://schemas.microsoft.com/office/powerpoint/2010/main" val="3732198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FDE99B9-B880-41FB-98A5-DF51537D771B}" type="slidenum">
              <a:rPr lang="en-US" altLang="en-US" sz="1300"/>
              <a:pPr eaLnBrk="1" hangingPunct="1"/>
              <a:t>4</a:t>
            </a:fld>
            <a:endParaRPr lang="en-US" altLang="en-US" sz="130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We are going to do an insert = O(log N) worst case, O(1) on average (on average 1.67 levels)</a:t>
            </a:r>
          </a:p>
          <a:p>
            <a:pPr eaLnBrk="1" hangingPunct="1"/>
            <a:r>
              <a:rPr lang="en-US" altLang="en-US"/>
              <a:t>Deletemin O(log N) – worst and average case.</a:t>
            </a:r>
          </a:p>
          <a:p>
            <a:pPr eaLnBrk="1" hangingPunct="1"/>
            <a:endParaRPr lang="en-US" altLang="en-US"/>
          </a:p>
        </p:txBody>
      </p:sp>
    </p:spTree>
    <p:extLst>
      <p:ext uri="{BB962C8B-B14F-4D97-AF65-F5344CB8AC3E}">
        <p14:creationId xmlns:p14="http://schemas.microsoft.com/office/powerpoint/2010/main" val="227280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ln>
            <a:miter lim="800000"/>
            <a:headEnd/>
            <a:tailEnd/>
          </a:ln>
        </p:spPr>
        <p:txBody>
          <a:bodyPr wrap="square" lIns="86623" tIns="43312" rIns="86623" bIns="43312" numCol="1" anchor="t" anchorCtr="0" compatLnSpc="1">
            <a:prstTxWarp prst="textNoShape">
              <a:avLst/>
            </a:prstTxWarp>
          </a:bodyPr>
          <a:lstStyle/>
          <a:p>
            <a:pPr fontAlgn="base">
              <a:spcBef>
                <a:spcPct val="0"/>
              </a:spcBef>
              <a:spcAft>
                <a:spcPct val="0"/>
              </a:spcAft>
              <a:defRPr/>
            </a:pPr>
            <a:r>
              <a:rPr lang="en-US"/>
              <a:t>Trees</a:t>
            </a:r>
          </a:p>
        </p:txBody>
      </p:sp>
      <p:sp>
        <p:nvSpPr>
          <p:cNvPr id="52227" name="Rectangle 3"/>
          <p:cNvSpPr>
            <a:spLocks noGrp="1" noChangeArrowheads="1"/>
          </p:cNvSpPr>
          <p:nvPr>
            <p:ph type="dt" sz="quarter" idx="1"/>
          </p:nvPr>
        </p:nvSpPr>
        <p:spPr bwMode="auto">
          <a:xfrm>
            <a:off x="3886200" y="0"/>
            <a:ext cx="2971800" cy="457200"/>
          </a:xfrm>
          <a:ln>
            <a:miter lim="800000"/>
            <a:headEnd/>
            <a:tailEnd/>
          </a:ln>
        </p:spPr>
        <p:txBody>
          <a:bodyPr wrap="square" lIns="86623" tIns="43312" rIns="86623" bIns="43312" numCol="1" anchor="t" anchorCtr="0" compatLnSpc="1">
            <a:prstTxWarp prst="textNoShape">
              <a:avLst/>
            </a:prstTxWarp>
          </a:bodyPr>
          <a:lstStyle/>
          <a:p>
            <a:pPr fontAlgn="base">
              <a:spcBef>
                <a:spcPct val="0"/>
              </a:spcBef>
              <a:spcAft>
                <a:spcPct val="0"/>
              </a:spcAft>
              <a:defRPr/>
            </a:pPr>
            <a:fld id="{531FCA59-3065-49F6-9F0A-4E1910A77A09}" type="datetime8">
              <a:rPr lang="en-US" smtClean="0"/>
              <a:pPr fontAlgn="base">
                <a:spcBef>
                  <a:spcPct val="0"/>
                </a:spcBef>
                <a:spcAft>
                  <a:spcPct val="0"/>
                </a:spcAft>
                <a:defRPr/>
              </a:pPr>
              <a:t>8/21/22 2:55 PM</a:t>
            </a:fld>
            <a:endParaRPr lang="en-US"/>
          </a:p>
        </p:txBody>
      </p:sp>
      <p:sp>
        <p:nvSpPr>
          <p:cNvPr id="5222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9199E2-12D9-4B4C-A730-372CBBD1F3D9}"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
        <p:nvSpPr>
          <p:cNvPr id="5325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325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a:latin typeface="Times New Roman" panose="02020603050405020304" pitchFamily="18" charset="0"/>
            </a:endParaRPr>
          </a:p>
        </p:txBody>
      </p:sp>
    </p:spTree>
    <p:extLst>
      <p:ext uri="{BB962C8B-B14F-4D97-AF65-F5344CB8AC3E}">
        <p14:creationId xmlns:p14="http://schemas.microsoft.com/office/powerpoint/2010/main" val="4274715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6810A15-4BBC-4955-AC74-0637F59B3A4B}" type="slidenum">
              <a:rPr lang="en-US" altLang="en-US" sz="1300">
                <a:latin typeface="Times New Roman" panose="02020603050405020304" pitchFamily="18" charset="0"/>
              </a:rPr>
              <a:pPr/>
              <a:t>6</a:t>
            </a:fld>
            <a:endParaRPr lang="en-US" altLang="en-US" sz="1300">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33707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74B670A-C52A-43C5-AEF0-9E1E24A7B0EA}" type="slidenum">
              <a:rPr lang="en-US" altLang="en-US" sz="1300">
                <a:latin typeface="Times New Roman" panose="02020603050405020304" pitchFamily="18" charset="0"/>
              </a:rPr>
              <a:pPr/>
              <a:t>7</a:t>
            </a:fld>
            <a:endParaRPr lang="en-US" altLang="en-US" sz="1300">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648605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ln>
            <a:miter lim="800000"/>
            <a:headEnd/>
            <a:tailEnd/>
          </a:ln>
        </p:spPr>
        <p:txBody>
          <a:bodyPr wrap="square" lIns="86623" tIns="43312" rIns="86623" bIns="43312" numCol="1" anchor="t" anchorCtr="0" compatLnSpc="1">
            <a:prstTxWarp prst="textNoShape">
              <a:avLst/>
            </a:prstTxWarp>
          </a:bodyPr>
          <a:lstStyle/>
          <a:p>
            <a:pPr fontAlgn="base">
              <a:spcBef>
                <a:spcPct val="0"/>
              </a:spcBef>
              <a:spcAft>
                <a:spcPct val="0"/>
              </a:spcAft>
              <a:defRPr/>
            </a:pPr>
            <a:r>
              <a:rPr lang="en-US"/>
              <a:t>Trees</a:t>
            </a:r>
          </a:p>
        </p:txBody>
      </p:sp>
      <p:sp>
        <p:nvSpPr>
          <p:cNvPr id="53251" name="Rectangle 3"/>
          <p:cNvSpPr>
            <a:spLocks noGrp="1" noChangeArrowheads="1"/>
          </p:cNvSpPr>
          <p:nvPr>
            <p:ph type="dt" sz="quarter" idx="1"/>
          </p:nvPr>
        </p:nvSpPr>
        <p:spPr bwMode="auto">
          <a:xfrm>
            <a:off x="3886200" y="0"/>
            <a:ext cx="2971800" cy="457200"/>
          </a:xfrm>
          <a:ln>
            <a:miter lim="800000"/>
            <a:headEnd/>
            <a:tailEnd/>
          </a:ln>
        </p:spPr>
        <p:txBody>
          <a:bodyPr wrap="square" lIns="86623" tIns="43312" rIns="86623" bIns="43312" numCol="1" anchor="t" anchorCtr="0" compatLnSpc="1">
            <a:prstTxWarp prst="textNoShape">
              <a:avLst/>
            </a:prstTxWarp>
          </a:bodyPr>
          <a:lstStyle/>
          <a:p>
            <a:pPr fontAlgn="base">
              <a:spcBef>
                <a:spcPct val="0"/>
              </a:spcBef>
              <a:spcAft>
                <a:spcPct val="0"/>
              </a:spcAft>
              <a:defRPr/>
            </a:pPr>
            <a:fld id="{94DE2D1A-EC46-4A0E-BC35-81AF3AC2E7E7}" type="datetime8">
              <a:rPr lang="en-US" smtClean="0"/>
              <a:pPr fontAlgn="base">
                <a:spcBef>
                  <a:spcPct val="0"/>
                </a:spcBef>
                <a:spcAft>
                  <a:spcPct val="0"/>
                </a:spcAft>
                <a:defRPr/>
              </a:pPr>
              <a:t>8/21/22 2:55 PM</a:t>
            </a:fld>
            <a:endParaRPr lang="en-US"/>
          </a:p>
        </p:txBody>
      </p:sp>
      <p:sp>
        <p:nvSpPr>
          <p:cNvPr id="5325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EE8CD7-9263-43B4-BC47-D61D1C12B37B}"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
        <p:nvSpPr>
          <p:cNvPr id="5427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427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a:latin typeface="Times New Roman" panose="02020603050405020304" pitchFamily="18" charset="0"/>
            </a:endParaRPr>
          </a:p>
        </p:txBody>
      </p:sp>
    </p:spTree>
    <p:extLst>
      <p:ext uri="{BB962C8B-B14F-4D97-AF65-F5344CB8AC3E}">
        <p14:creationId xmlns:p14="http://schemas.microsoft.com/office/powerpoint/2010/main" val="2022256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31DDAA2-91F5-4510-A6ED-65889FB5F506}" type="slidenum">
              <a:rPr lang="en-US" altLang="en-US" sz="1300">
                <a:latin typeface="Times New Roman" panose="02020603050405020304" pitchFamily="18" charset="0"/>
              </a:rPr>
              <a:pPr/>
              <a:t>10</a:t>
            </a:fld>
            <a:endParaRPr lang="en-US" altLang="en-US" sz="1300">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245402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DCF7E-FB46-3B48-B977-64FFA50F73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474168-492A-8C45-A7AE-721DFF49F0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C77F6E-15C7-0342-AD3A-AAF1208E74FD}"/>
              </a:ext>
            </a:extLst>
          </p:cNvPr>
          <p:cNvSpPr>
            <a:spLocks noGrp="1"/>
          </p:cNvSpPr>
          <p:nvPr>
            <p:ph type="dt" sz="half" idx="10"/>
          </p:nvPr>
        </p:nvSpPr>
        <p:spPr/>
        <p:txBody>
          <a:bodyPr/>
          <a:lstStyle/>
          <a:p>
            <a:fld id="{1018A118-3B30-6249-964F-DB2657C29115}" type="datetimeFigureOut">
              <a:rPr lang="en-US" smtClean="0"/>
              <a:t>8/21/22</a:t>
            </a:fld>
            <a:endParaRPr lang="en-US"/>
          </a:p>
        </p:txBody>
      </p:sp>
      <p:sp>
        <p:nvSpPr>
          <p:cNvPr id="5" name="Footer Placeholder 4">
            <a:extLst>
              <a:ext uri="{FF2B5EF4-FFF2-40B4-BE49-F238E27FC236}">
                <a16:creationId xmlns:a16="http://schemas.microsoft.com/office/drawing/2014/main" id="{B60895C5-EAB4-0546-A183-A256F56CD5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171C2-D407-C545-808B-60854F1BD1BD}"/>
              </a:ext>
            </a:extLst>
          </p:cNvPr>
          <p:cNvSpPr>
            <a:spLocks noGrp="1"/>
          </p:cNvSpPr>
          <p:nvPr>
            <p:ph type="sldNum" sz="quarter" idx="12"/>
          </p:nvPr>
        </p:nvSpPr>
        <p:spPr/>
        <p:txBody>
          <a:bodyPr/>
          <a:lstStyle/>
          <a:p>
            <a:fld id="{1AC563E3-82EC-A848-9710-7987A864C878}" type="slidenum">
              <a:rPr lang="en-US" smtClean="0"/>
              <a:t>‹#›</a:t>
            </a:fld>
            <a:endParaRPr lang="en-US"/>
          </a:p>
        </p:txBody>
      </p:sp>
      <p:sp>
        <p:nvSpPr>
          <p:cNvPr id="7" name="Rectangle 6">
            <a:extLst>
              <a:ext uri="{FF2B5EF4-FFF2-40B4-BE49-F238E27FC236}">
                <a16:creationId xmlns:a16="http://schemas.microsoft.com/office/drawing/2014/main" id="{06FD6F69-1A67-374A-B49A-C20D80692088}"/>
              </a:ext>
            </a:extLst>
          </p:cNvPr>
          <p:cNvSpPr/>
          <p:nvPr userDrawn="1"/>
        </p:nvSpPr>
        <p:spPr>
          <a:xfrm>
            <a:off x="-7882" y="0"/>
            <a:ext cx="12199882" cy="1797804"/>
          </a:xfrm>
          <a:prstGeom prst="rect">
            <a:avLst/>
          </a:prstGeom>
          <a:solidFill>
            <a:srgbClr val="002060">
              <a:alpha val="7059"/>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bg1"/>
              </a:solidFill>
            </a:endParaRPr>
          </a:p>
        </p:txBody>
      </p:sp>
      <p:sp>
        <p:nvSpPr>
          <p:cNvPr id="10" name="Date Placeholder 3">
            <a:extLst>
              <a:ext uri="{FF2B5EF4-FFF2-40B4-BE49-F238E27FC236}">
                <a16:creationId xmlns:a16="http://schemas.microsoft.com/office/drawing/2014/main" id="{A5873FD9-55EE-804C-A6A0-147A510D2CBE}"/>
              </a:ext>
            </a:extLst>
          </p:cNvPr>
          <p:cNvSpPr txBox="1">
            <a:spLocks/>
          </p:cNvSpPr>
          <p:nvPr userDrawn="1"/>
        </p:nvSpPr>
        <p:spPr>
          <a:xfrm>
            <a:off x="-7882" y="6493790"/>
            <a:ext cx="1361087" cy="364210"/>
          </a:xfrm>
          <a:prstGeom prst="rect">
            <a:avLst/>
          </a:prstGeom>
        </p:spPr>
        <p:txBody>
          <a:bodyPr vert="horz" lIns="91440" tIns="45720" rIns="91440" bIns="45720" rtlCol="0" anchor="t" anchorCtr="1"/>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13470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33EB6-81CC-0F4B-B6B9-719D277A4B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0C89C8-F198-704C-9C87-3C64FBB718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9B2A61-B83E-6E41-918C-532420647DF8}"/>
              </a:ext>
            </a:extLst>
          </p:cNvPr>
          <p:cNvSpPr>
            <a:spLocks noGrp="1"/>
          </p:cNvSpPr>
          <p:nvPr>
            <p:ph type="dt" sz="half" idx="10"/>
          </p:nvPr>
        </p:nvSpPr>
        <p:spPr/>
        <p:txBody>
          <a:bodyPr/>
          <a:lstStyle/>
          <a:p>
            <a:fld id="{657B4C05-CC1E-984E-9930-1DFA8CFF9417}" type="datetime3">
              <a:rPr lang="en-US" smtClean="0"/>
              <a:t>21 August 2022</a:t>
            </a:fld>
            <a:endParaRPr lang="en-US" dirty="0"/>
          </a:p>
        </p:txBody>
      </p:sp>
      <p:sp>
        <p:nvSpPr>
          <p:cNvPr id="5" name="Footer Placeholder 4">
            <a:extLst>
              <a:ext uri="{FF2B5EF4-FFF2-40B4-BE49-F238E27FC236}">
                <a16:creationId xmlns:a16="http://schemas.microsoft.com/office/drawing/2014/main" id="{EF7F5303-AE18-8D45-B279-836E3386855C}"/>
              </a:ext>
            </a:extLst>
          </p:cNvPr>
          <p:cNvSpPr>
            <a:spLocks noGrp="1"/>
          </p:cNvSpPr>
          <p:nvPr>
            <p:ph type="ftr" sz="quarter" idx="11"/>
          </p:nvPr>
        </p:nvSpPr>
        <p:spPr/>
        <p:txBody>
          <a:bodyPr/>
          <a:lstStyle/>
          <a:p>
            <a:r>
              <a:rPr lang="en-US"/>
              <a:t>Md Mizanur Rahman</a:t>
            </a:r>
            <a:endParaRPr lang="en-US" dirty="0"/>
          </a:p>
        </p:txBody>
      </p:sp>
      <p:sp>
        <p:nvSpPr>
          <p:cNvPr id="6" name="Slide Number Placeholder 5">
            <a:extLst>
              <a:ext uri="{FF2B5EF4-FFF2-40B4-BE49-F238E27FC236}">
                <a16:creationId xmlns:a16="http://schemas.microsoft.com/office/drawing/2014/main" id="{27BCABEA-224B-EF4C-A3FD-998E916FEE5D}"/>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a:extLst>
              <a:ext uri="{FF2B5EF4-FFF2-40B4-BE49-F238E27FC236}">
                <a16:creationId xmlns:a16="http://schemas.microsoft.com/office/drawing/2014/main" id="{183D107B-8B79-3E40-89BE-4D2FBCD471BA}"/>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466650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999B44-FF35-0E4B-8943-9706120AA8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E3A414-E73A-2B45-AEF6-3D9856E1607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D9A0C-1C2C-7444-A55C-3953C420C4E8}"/>
              </a:ext>
            </a:extLst>
          </p:cNvPr>
          <p:cNvSpPr>
            <a:spLocks noGrp="1"/>
          </p:cNvSpPr>
          <p:nvPr>
            <p:ph type="dt" sz="half" idx="10"/>
          </p:nvPr>
        </p:nvSpPr>
        <p:spPr/>
        <p:txBody>
          <a:bodyPr/>
          <a:lstStyle/>
          <a:p>
            <a:fld id="{7D95B14D-F989-2A4E-B0AF-6542590B9072}" type="datetime3">
              <a:rPr lang="en-US" smtClean="0"/>
              <a:t>21 August 2022</a:t>
            </a:fld>
            <a:endParaRPr lang="en-US" dirty="0"/>
          </a:p>
        </p:txBody>
      </p:sp>
      <p:sp>
        <p:nvSpPr>
          <p:cNvPr id="5" name="Footer Placeholder 4">
            <a:extLst>
              <a:ext uri="{FF2B5EF4-FFF2-40B4-BE49-F238E27FC236}">
                <a16:creationId xmlns:a16="http://schemas.microsoft.com/office/drawing/2014/main" id="{81B875FF-65D2-F24C-A4D0-830418E57165}"/>
              </a:ext>
            </a:extLst>
          </p:cNvPr>
          <p:cNvSpPr>
            <a:spLocks noGrp="1"/>
          </p:cNvSpPr>
          <p:nvPr>
            <p:ph type="ftr" sz="quarter" idx="11"/>
          </p:nvPr>
        </p:nvSpPr>
        <p:spPr/>
        <p:txBody>
          <a:bodyPr/>
          <a:lstStyle/>
          <a:p>
            <a:r>
              <a:rPr lang="en-US"/>
              <a:t>Md Mizanur Rahman</a:t>
            </a:r>
            <a:endParaRPr lang="en-US" dirty="0"/>
          </a:p>
        </p:txBody>
      </p:sp>
      <p:sp>
        <p:nvSpPr>
          <p:cNvPr id="6" name="Slide Number Placeholder 5">
            <a:extLst>
              <a:ext uri="{FF2B5EF4-FFF2-40B4-BE49-F238E27FC236}">
                <a16:creationId xmlns:a16="http://schemas.microsoft.com/office/drawing/2014/main" id="{59924567-15FA-C64F-8B2F-CD4E1CC5AC0C}"/>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a:extLst>
              <a:ext uri="{FF2B5EF4-FFF2-40B4-BE49-F238E27FC236}">
                <a16:creationId xmlns:a16="http://schemas.microsoft.com/office/drawing/2014/main" id="{AAD31C5C-7A0F-6E44-9229-6C842FD4DCEC}"/>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3081684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61F76-998F-3A47-8839-D7A4C07354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694EA5-BBEA-7345-AFAA-5F19855C7F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5B30F3-764B-7443-BD9E-B13FD8821FA2}"/>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EC188714-FB61-D840-9B99-BCE407A69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BA35A3-7B56-AE4B-8F7B-B5F36E42D787}"/>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2210305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D6AD-0526-134D-9EA2-50048B4FD4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DFC9A6-4051-F849-9AA5-08462F4F57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234FE6-C6E0-0A45-A74C-352977AE6467}"/>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53789703-58D0-014B-8F09-94313E1319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7AA52-4BF2-EC48-A81F-E4F1DFBBDC67}"/>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2848041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D30EF-F4E4-AF47-A2DA-BF81F70370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5C8683-5642-D94C-BB37-44368DCB3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FAFC18-B983-FE45-A6EC-0D2377F4A1EF}"/>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3A88D5FD-6B4F-7E44-9287-3D7AC852B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2A450-0012-624E-B022-F917D0E6BDE7}"/>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2885824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CCBFB-F96E-CF42-BBB3-953AF76FE2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B2C055-8EE3-6F46-B904-0DF57BDF83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8CF5B9-AACA-4B43-B486-7C33DE64BF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3E778D-66F2-0243-B1BA-3C917955BBA9}"/>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6" name="Footer Placeholder 5">
            <a:extLst>
              <a:ext uri="{FF2B5EF4-FFF2-40B4-BE49-F238E27FC236}">
                <a16:creationId xmlns:a16="http://schemas.microsoft.com/office/drawing/2014/main" id="{CCC6CC27-565D-FC43-BB5F-864A747686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8B8496-1DC2-4F4E-AE7C-A5345D5FE849}"/>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2863150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06535-315F-FC41-A28C-17CB600950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006DA7-B146-FD4C-8BA0-F018C54094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1BD45D-C52A-F54D-9581-2129FD65E9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F55095-DC27-B647-B63C-D95583BA4D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AEFF56-FF96-B74A-A763-5A4011B8FB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069D8A-E1DF-3D42-9004-32E145C8394B}"/>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8" name="Footer Placeholder 7">
            <a:extLst>
              <a:ext uri="{FF2B5EF4-FFF2-40B4-BE49-F238E27FC236}">
                <a16:creationId xmlns:a16="http://schemas.microsoft.com/office/drawing/2014/main" id="{F92D6BA3-CC24-BF44-A911-B319E2EA5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15E851-7F1B-4846-BD4F-46B4CC665629}"/>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1808268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EC7E-F766-F446-AFB1-62E34ECBD7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80A70E-217F-8C41-A949-294713730B30}"/>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4" name="Footer Placeholder 3">
            <a:extLst>
              <a:ext uri="{FF2B5EF4-FFF2-40B4-BE49-F238E27FC236}">
                <a16:creationId xmlns:a16="http://schemas.microsoft.com/office/drawing/2014/main" id="{4BA5E3D6-B075-A942-AEBD-47144F2072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DF8348-CCC6-C64B-952D-F8649A412241}"/>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2223311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7585D2-C33A-6A44-961D-104A4E1389A6}"/>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3" name="Footer Placeholder 2">
            <a:extLst>
              <a:ext uri="{FF2B5EF4-FFF2-40B4-BE49-F238E27FC236}">
                <a16:creationId xmlns:a16="http://schemas.microsoft.com/office/drawing/2014/main" id="{70BA5083-F53C-3F42-ABA2-7E9D3CB617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3F506F-F962-8546-BAAF-3A2FE791EE49}"/>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1507695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4D0E0-E580-7049-B728-F6A763DDE8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837528-0045-1745-9E4B-97B864C35A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AE29AA-6E0A-8444-A5D4-8BF8C9469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674235-7FB5-A44E-9FBD-8AD1AB4637A3}"/>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6" name="Footer Placeholder 5">
            <a:extLst>
              <a:ext uri="{FF2B5EF4-FFF2-40B4-BE49-F238E27FC236}">
                <a16:creationId xmlns:a16="http://schemas.microsoft.com/office/drawing/2014/main" id="{4F746BB6-C20C-FD4C-8F64-A31FD95A8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94997-51BB-E043-B98E-394018CBD46A}"/>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393037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B5109-E9F6-4E40-B084-F201F29948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3FE277-EE8D-BF4A-B42C-BB51A8F440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26B176-BF47-CC4B-AC63-8E7CC40E08F2}"/>
              </a:ext>
            </a:extLst>
          </p:cNvPr>
          <p:cNvSpPr>
            <a:spLocks noGrp="1"/>
          </p:cNvSpPr>
          <p:nvPr>
            <p:ph type="dt" sz="half" idx="10"/>
          </p:nvPr>
        </p:nvSpPr>
        <p:spPr/>
        <p:txBody>
          <a:bodyPr/>
          <a:lstStyle/>
          <a:p>
            <a:fld id="{86E6F739-D444-2D49-8365-D011425B6819}" type="datetime3">
              <a:rPr lang="en-US" smtClean="0"/>
              <a:t>21 August 2022</a:t>
            </a:fld>
            <a:endParaRPr lang="en-US" dirty="0"/>
          </a:p>
        </p:txBody>
      </p:sp>
      <p:sp>
        <p:nvSpPr>
          <p:cNvPr id="5" name="Footer Placeholder 4">
            <a:extLst>
              <a:ext uri="{FF2B5EF4-FFF2-40B4-BE49-F238E27FC236}">
                <a16:creationId xmlns:a16="http://schemas.microsoft.com/office/drawing/2014/main" id="{32C68F69-5857-724E-A030-A50F25F5E289}"/>
              </a:ext>
            </a:extLst>
          </p:cNvPr>
          <p:cNvSpPr>
            <a:spLocks noGrp="1"/>
          </p:cNvSpPr>
          <p:nvPr>
            <p:ph type="ftr" sz="quarter" idx="11"/>
          </p:nvPr>
        </p:nvSpPr>
        <p:spPr/>
        <p:txBody>
          <a:bodyPr/>
          <a:lstStyle/>
          <a:p>
            <a:r>
              <a:rPr lang="en-US"/>
              <a:t>Md Mizanur Rahman</a:t>
            </a:r>
            <a:endParaRPr lang="en-US" dirty="0"/>
          </a:p>
        </p:txBody>
      </p:sp>
      <p:sp>
        <p:nvSpPr>
          <p:cNvPr id="6" name="Slide Number Placeholder 5">
            <a:extLst>
              <a:ext uri="{FF2B5EF4-FFF2-40B4-BE49-F238E27FC236}">
                <a16:creationId xmlns:a16="http://schemas.microsoft.com/office/drawing/2014/main" id="{4D0EDAEC-0105-2742-8521-BBBB4886BC06}"/>
              </a:ext>
            </a:extLst>
          </p:cNvPr>
          <p:cNvSpPr>
            <a:spLocks noGrp="1"/>
          </p:cNvSpPr>
          <p:nvPr>
            <p:ph type="sldNum" sz="quarter" idx="12"/>
          </p:nvPr>
        </p:nvSpPr>
        <p:spPr/>
        <p:txBody>
          <a:bodyPr/>
          <a:lstStyle/>
          <a:p>
            <a:fld id="{4FAB73BC-B049-4115-A692-8D63A059BFB8}" type="slidenum">
              <a:rPr lang="en-US" smtClean="0"/>
              <a:pPr/>
              <a:t>‹#›</a:t>
            </a:fld>
            <a:endParaRPr lang="en-US" dirty="0"/>
          </a:p>
        </p:txBody>
      </p:sp>
      <p:pic>
        <p:nvPicPr>
          <p:cNvPr id="8" name="Picture 7">
            <a:extLst>
              <a:ext uri="{FF2B5EF4-FFF2-40B4-BE49-F238E27FC236}">
                <a16:creationId xmlns:a16="http://schemas.microsoft.com/office/drawing/2014/main" id="{2077D1D1-ECBC-B947-B3EA-D5E0F844D0FF}"/>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1163947405"/>
      </p:ext>
    </p:extLst>
  </p:cSld>
  <p:clrMapOvr>
    <a:masterClrMapping/>
  </p:clrMapOvr>
  <p:hf hdr="0" ftr="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B65CC-99D8-314D-9796-59EB98C715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8ABC01-8AE4-774B-A250-788334FEA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C2AA4-8377-CE43-AEE0-915C14728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07CCFA-1952-BA40-A391-5BF1380A4352}"/>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6" name="Footer Placeholder 5">
            <a:extLst>
              <a:ext uri="{FF2B5EF4-FFF2-40B4-BE49-F238E27FC236}">
                <a16:creationId xmlns:a16="http://schemas.microsoft.com/office/drawing/2014/main" id="{3D3ABB9B-43A5-C74C-B179-0DC882697F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A32883-2B0E-EA40-BC87-FF02D9E001DA}"/>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4193455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E9C9A-C072-9244-8063-67F995C101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33F80F-6E6B-C844-AC08-E8A63FBBDC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9159D-54B5-8643-A316-840B1A508544}"/>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3A506279-899B-9440-BDC9-7209B62B8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198444-BD70-8B44-BC6F-A76E3DBF156D}"/>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3298252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C23CE5-FC35-3A48-90FE-7B1950F301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8CE72A-8D9B-1A47-9F5A-203018B15A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3BA576-B8C6-C243-9AE0-F9C86654ACAA}"/>
              </a:ext>
            </a:extLst>
          </p:cNvPr>
          <p:cNvSpPr>
            <a:spLocks noGrp="1"/>
          </p:cNvSpPr>
          <p:nvPr>
            <p:ph type="dt" sz="half" idx="10"/>
          </p:nvPr>
        </p:nvSpPr>
        <p:spPr/>
        <p:txBody>
          <a:body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AD16FDE8-1F7B-A748-BD46-0942972EA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5302B-BA6C-3A4C-8A1B-9979555F372A}"/>
              </a:ext>
            </a:extLst>
          </p:cNvPr>
          <p:cNvSpPr>
            <a:spLocks noGrp="1"/>
          </p:cNvSpPr>
          <p:nvPr>
            <p:ph type="sldNum" sz="quarter" idx="12"/>
          </p:nvPr>
        </p:nvSpPr>
        <p:spPr/>
        <p:txBody>
          <a:bodyPr/>
          <a:lstStyle/>
          <a:p>
            <a:fld id="{E664FE90-C7C6-4546-8F00-EF9898190421}" type="slidenum">
              <a:rPr lang="en-US" smtClean="0"/>
              <a:t>‹#›</a:t>
            </a:fld>
            <a:endParaRPr lang="en-US"/>
          </a:p>
        </p:txBody>
      </p:sp>
    </p:spTree>
    <p:extLst>
      <p:ext uri="{BB962C8B-B14F-4D97-AF65-F5344CB8AC3E}">
        <p14:creationId xmlns:p14="http://schemas.microsoft.com/office/powerpoint/2010/main" val="336024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F1B0A-D44D-F041-8759-BD9FB3F27D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3CA5B-A313-7A48-B2D4-A898C08B82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1B962C-F065-6748-8F46-E73BB1AF310D}"/>
              </a:ext>
            </a:extLst>
          </p:cNvPr>
          <p:cNvSpPr>
            <a:spLocks noGrp="1"/>
          </p:cNvSpPr>
          <p:nvPr>
            <p:ph type="dt" sz="half" idx="10"/>
          </p:nvPr>
        </p:nvSpPr>
        <p:spPr/>
        <p:txBody>
          <a:bodyPr/>
          <a:lstStyle/>
          <a:p>
            <a:fld id="{032C1CBD-57C8-EF4A-90DF-A2D5555D9928}" type="datetime3">
              <a:rPr lang="en-US" smtClean="0"/>
              <a:t>21 August 2022</a:t>
            </a:fld>
            <a:endParaRPr lang="en-US" dirty="0"/>
          </a:p>
        </p:txBody>
      </p:sp>
      <p:sp>
        <p:nvSpPr>
          <p:cNvPr id="5" name="Footer Placeholder 4">
            <a:extLst>
              <a:ext uri="{FF2B5EF4-FFF2-40B4-BE49-F238E27FC236}">
                <a16:creationId xmlns:a16="http://schemas.microsoft.com/office/drawing/2014/main" id="{C48DA328-5609-7E44-9503-1B893121EF1C}"/>
              </a:ext>
            </a:extLst>
          </p:cNvPr>
          <p:cNvSpPr>
            <a:spLocks noGrp="1"/>
          </p:cNvSpPr>
          <p:nvPr>
            <p:ph type="ftr" sz="quarter" idx="11"/>
          </p:nvPr>
        </p:nvSpPr>
        <p:spPr/>
        <p:txBody>
          <a:bodyPr/>
          <a:lstStyle/>
          <a:p>
            <a:r>
              <a:rPr lang="en-US"/>
              <a:t>Md Mizanur Rahman</a:t>
            </a:r>
            <a:endParaRPr lang="en-US" dirty="0"/>
          </a:p>
        </p:txBody>
      </p:sp>
      <p:sp>
        <p:nvSpPr>
          <p:cNvPr id="6" name="Slide Number Placeholder 5">
            <a:extLst>
              <a:ext uri="{FF2B5EF4-FFF2-40B4-BE49-F238E27FC236}">
                <a16:creationId xmlns:a16="http://schemas.microsoft.com/office/drawing/2014/main" id="{7F073993-5337-8B40-9FF9-80D94891D0F0}"/>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8" name="Picture 7">
            <a:extLst>
              <a:ext uri="{FF2B5EF4-FFF2-40B4-BE49-F238E27FC236}">
                <a16:creationId xmlns:a16="http://schemas.microsoft.com/office/drawing/2014/main" id="{C3F38F37-C9B2-0746-96E5-406CD7F3EEF4}"/>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371204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3F9BB-64A1-B44C-BA9D-BF06D6793C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037D79-DA95-AA4F-8A76-A169FDD7521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B57D7B-8BF6-4F40-8B3F-CDD981926BE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A32008-1E24-314E-AEAC-F8FE2CB21FD5}"/>
              </a:ext>
            </a:extLst>
          </p:cNvPr>
          <p:cNvSpPr>
            <a:spLocks noGrp="1"/>
          </p:cNvSpPr>
          <p:nvPr>
            <p:ph type="dt" sz="half" idx="10"/>
          </p:nvPr>
        </p:nvSpPr>
        <p:spPr/>
        <p:txBody>
          <a:bodyPr/>
          <a:lstStyle/>
          <a:p>
            <a:fld id="{AC744AB0-2FEC-7F4A-A9C7-810BDEE4ECD3}" type="datetime3">
              <a:rPr lang="en-US" smtClean="0"/>
              <a:t>21 August 2022</a:t>
            </a:fld>
            <a:endParaRPr lang="en-US" dirty="0"/>
          </a:p>
        </p:txBody>
      </p:sp>
      <p:sp>
        <p:nvSpPr>
          <p:cNvPr id="6" name="Footer Placeholder 5">
            <a:extLst>
              <a:ext uri="{FF2B5EF4-FFF2-40B4-BE49-F238E27FC236}">
                <a16:creationId xmlns:a16="http://schemas.microsoft.com/office/drawing/2014/main" id="{3EE0B1D1-700D-E440-B572-538AC894F9FC}"/>
              </a:ext>
            </a:extLst>
          </p:cNvPr>
          <p:cNvSpPr>
            <a:spLocks noGrp="1"/>
          </p:cNvSpPr>
          <p:nvPr>
            <p:ph type="ftr" sz="quarter" idx="11"/>
          </p:nvPr>
        </p:nvSpPr>
        <p:spPr/>
        <p:txBody>
          <a:bodyPr/>
          <a:lstStyle/>
          <a:p>
            <a:r>
              <a:rPr lang="en-US"/>
              <a:t>Md Mizanur Rahman</a:t>
            </a:r>
            <a:endParaRPr lang="en-US" dirty="0"/>
          </a:p>
        </p:txBody>
      </p:sp>
      <p:sp>
        <p:nvSpPr>
          <p:cNvPr id="7" name="Slide Number Placeholder 6">
            <a:extLst>
              <a:ext uri="{FF2B5EF4-FFF2-40B4-BE49-F238E27FC236}">
                <a16:creationId xmlns:a16="http://schemas.microsoft.com/office/drawing/2014/main" id="{B1571A78-9121-894B-9D87-EEB3E1279A44}"/>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a:extLst>
              <a:ext uri="{FF2B5EF4-FFF2-40B4-BE49-F238E27FC236}">
                <a16:creationId xmlns:a16="http://schemas.microsoft.com/office/drawing/2014/main" id="{FF4D7588-A9AB-1B45-A9D1-9A1B79DD17A5}"/>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312315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60FDB-251D-004D-8388-866AD88E7E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439EC1-A882-2343-8A47-EE13087224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F96AE0-7D57-CE45-B1D6-0DB8D9AEDD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5FCEF3-C377-4747-9A6B-46EB660423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426FCC-2243-5D46-ABCD-90D306CCF2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44F206-8872-3E44-91AF-3FA076484DF1}"/>
              </a:ext>
            </a:extLst>
          </p:cNvPr>
          <p:cNvSpPr>
            <a:spLocks noGrp="1"/>
          </p:cNvSpPr>
          <p:nvPr>
            <p:ph type="dt" sz="half" idx="10"/>
          </p:nvPr>
        </p:nvSpPr>
        <p:spPr/>
        <p:txBody>
          <a:bodyPr/>
          <a:lstStyle/>
          <a:p>
            <a:fld id="{D687AD48-39CC-574F-A277-7DDF4D97C115}" type="datetime3">
              <a:rPr lang="en-US" smtClean="0"/>
              <a:t>21 August 2022</a:t>
            </a:fld>
            <a:endParaRPr lang="en-US" dirty="0"/>
          </a:p>
        </p:txBody>
      </p:sp>
      <p:sp>
        <p:nvSpPr>
          <p:cNvPr id="8" name="Footer Placeholder 7">
            <a:extLst>
              <a:ext uri="{FF2B5EF4-FFF2-40B4-BE49-F238E27FC236}">
                <a16:creationId xmlns:a16="http://schemas.microsoft.com/office/drawing/2014/main" id="{0E73977E-BAA8-F147-84ED-8398131EE58B}"/>
              </a:ext>
            </a:extLst>
          </p:cNvPr>
          <p:cNvSpPr>
            <a:spLocks noGrp="1"/>
          </p:cNvSpPr>
          <p:nvPr>
            <p:ph type="ftr" sz="quarter" idx="11"/>
          </p:nvPr>
        </p:nvSpPr>
        <p:spPr/>
        <p:txBody>
          <a:bodyPr/>
          <a:lstStyle/>
          <a:p>
            <a:r>
              <a:rPr lang="en-US"/>
              <a:t>Md Mizanur Rahman</a:t>
            </a:r>
            <a:endParaRPr lang="en-US" dirty="0"/>
          </a:p>
        </p:txBody>
      </p:sp>
      <p:sp>
        <p:nvSpPr>
          <p:cNvPr id="9" name="Slide Number Placeholder 8">
            <a:extLst>
              <a:ext uri="{FF2B5EF4-FFF2-40B4-BE49-F238E27FC236}">
                <a16:creationId xmlns:a16="http://schemas.microsoft.com/office/drawing/2014/main" id="{F321DDB2-65E3-8B45-B61B-4213560798DB}"/>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11" name="Picture 10">
            <a:extLst>
              <a:ext uri="{FF2B5EF4-FFF2-40B4-BE49-F238E27FC236}">
                <a16:creationId xmlns:a16="http://schemas.microsoft.com/office/drawing/2014/main" id="{1557D161-9C2E-0143-818D-1F3552EDDC04}"/>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413636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464F-510B-5A49-98C0-C1C17CAFAE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9FD8F1-EB3D-4146-ABE4-9079F9EE7FE7}"/>
              </a:ext>
            </a:extLst>
          </p:cNvPr>
          <p:cNvSpPr>
            <a:spLocks noGrp="1"/>
          </p:cNvSpPr>
          <p:nvPr>
            <p:ph type="dt" sz="half" idx="10"/>
          </p:nvPr>
        </p:nvSpPr>
        <p:spPr/>
        <p:txBody>
          <a:bodyPr/>
          <a:lstStyle/>
          <a:p>
            <a:fld id="{B2F2453E-52F8-5243-9430-148D4C4741B0}" type="datetime3">
              <a:rPr lang="en-US" smtClean="0"/>
              <a:t>21 August 2022</a:t>
            </a:fld>
            <a:endParaRPr lang="en-US" dirty="0"/>
          </a:p>
        </p:txBody>
      </p:sp>
      <p:sp>
        <p:nvSpPr>
          <p:cNvPr id="4" name="Footer Placeholder 3">
            <a:extLst>
              <a:ext uri="{FF2B5EF4-FFF2-40B4-BE49-F238E27FC236}">
                <a16:creationId xmlns:a16="http://schemas.microsoft.com/office/drawing/2014/main" id="{87C0931E-1E38-7045-AA15-49AB639B5D86}"/>
              </a:ext>
            </a:extLst>
          </p:cNvPr>
          <p:cNvSpPr>
            <a:spLocks noGrp="1"/>
          </p:cNvSpPr>
          <p:nvPr>
            <p:ph type="ftr" sz="quarter" idx="11"/>
          </p:nvPr>
        </p:nvSpPr>
        <p:spPr/>
        <p:txBody>
          <a:bodyPr/>
          <a:lstStyle/>
          <a:p>
            <a:r>
              <a:rPr lang="en-US"/>
              <a:t>Md Mizanur Rahman</a:t>
            </a:r>
            <a:endParaRPr lang="en-US" dirty="0"/>
          </a:p>
        </p:txBody>
      </p:sp>
      <p:sp>
        <p:nvSpPr>
          <p:cNvPr id="5" name="Slide Number Placeholder 4">
            <a:extLst>
              <a:ext uri="{FF2B5EF4-FFF2-40B4-BE49-F238E27FC236}">
                <a16:creationId xmlns:a16="http://schemas.microsoft.com/office/drawing/2014/main" id="{808DCC1D-67BB-BF48-883E-568F0394B2CB}"/>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7" name="Picture 6">
            <a:extLst>
              <a:ext uri="{FF2B5EF4-FFF2-40B4-BE49-F238E27FC236}">
                <a16:creationId xmlns:a16="http://schemas.microsoft.com/office/drawing/2014/main" id="{8AE3F9A9-F7A9-2647-9E1C-194C26783FC0}"/>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2201039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C31703-7FA5-AB41-AFA8-B2760BADB701}"/>
              </a:ext>
            </a:extLst>
          </p:cNvPr>
          <p:cNvSpPr>
            <a:spLocks noGrp="1"/>
          </p:cNvSpPr>
          <p:nvPr>
            <p:ph type="dt" sz="half" idx="10"/>
          </p:nvPr>
        </p:nvSpPr>
        <p:spPr/>
        <p:txBody>
          <a:bodyPr/>
          <a:lstStyle/>
          <a:p>
            <a:fld id="{652F11A0-C4D5-0A41-96FB-B1A622FC2FA8}" type="datetime3">
              <a:rPr lang="en-US" smtClean="0"/>
              <a:t>21 August 2022</a:t>
            </a:fld>
            <a:endParaRPr lang="en-US" dirty="0"/>
          </a:p>
        </p:txBody>
      </p:sp>
      <p:sp>
        <p:nvSpPr>
          <p:cNvPr id="3" name="Footer Placeholder 2">
            <a:extLst>
              <a:ext uri="{FF2B5EF4-FFF2-40B4-BE49-F238E27FC236}">
                <a16:creationId xmlns:a16="http://schemas.microsoft.com/office/drawing/2014/main" id="{CCE6272D-9306-D842-8EC7-DECAEE79E9E8}"/>
              </a:ext>
            </a:extLst>
          </p:cNvPr>
          <p:cNvSpPr>
            <a:spLocks noGrp="1"/>
          </p:cNvSpPr>
          <p:nvPr>
            <p:ph type="ftr" sz="quarter" idx="11"/>
          </p:nvPr>
        </p:nvSpPr>
        <p:spPr/>
        <p:txBody>
          <a:bodyPr/>
          <a:lstStyle/>
          <a:p>
            <a:r>
              <a:rPr lang="en-US"/>
              <a:t>Md Mizanur Rahman</a:t>
            </a:r>
            <a:endParaRPr lang="en-US" dirty="0"/>
          </a:p>
        </p:txBody>
      </p:sp>
      <p:sp>
        <p:nvSpPr>
          <p:cNvPr id="4" name="Slide Number Placeholder 3">
            <a:extLst>
              <a:ext uri="{FF2B5EF4-FFF2-40B4-BE49-F238E27FC236}">
                <a16:creationId xmlns:a16="http://schemas.microsoft.com/office/drawing/2014/main" id="{34F02725-A816-B74B-BAE0-2600DD156B0E}"/>
              </a:ext>
            </a:extLst>
          </p:cNvPr>
          <p:cNvSpPr>
            <a:spLocks noGrp="1"/>
          </p:cNvSpPr>
          <p:nvPr>
            <p:ph type="sldNum" sz="quarter" idx="12"/>
          </p:nvPr>
        </p:nvSpPr>
        <p:spPr/>
        <p:txBody>
          <a:bodyPr/>
          <a:lstStyle/>
          <a:p>
            <a:fld id="{4FAB73BC-B049-4115-A692-8D63A059BFB8}" type="slidenum">
              <a:rPr lang="en-US" smtClean="0"/>
              <a:pPr/>
              <a:t>‹#›</a:t>
            </a:fld>
            <a:endParaRPr lang="en-US" dirty="0"/>
          </a:p>
        </p:txBody>
      </p:sp>
      <p:pic>
        <p:nvPicPr>
          <p:cNvPr id="6" name="Picture 5">
            <a:extLst>
              <a:ext uri="{FF2B5EF4-FFF2-40B4-BE49-F238E27FC236}">
                <a16:creationId xmlns:a16="http://schemas.microsoft.com/office/drawing/2014/main" id="{A9EBCC8B-20CF-C947-926C-82AF49DD3564}"/>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224101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8514-0189-0743-877F-43AFAD984C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0DBF8F-83D1-E64F-B329-9FB1767110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9ACD41-1F0D-E64E-B5C4-B1AF3AB9C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A79D59-6706-694E-8A04-1B4D3A6BB850}"/>
              </a:ext>
            </a:extLst>
          </p:cNvPr>
          <p:cNvSpPr>
            <a:spLocks noGrp="1"/>
          </p:cNvSpPr>
          <p:nvPr>
            <p:ph type="dt" sz="half" idx="10"/>
          </p:nvPr>
        </p:nvSpPr>
        <p:spPr/>
        <p:txBody>
          <a:bodyPr/>
          <a:lstStyle/>
          <a:p>
            <a:fld id="{BD88AB8D-1F8B-5C46-AE68-5364F04CE7C8}" type="datetime3">
              <a:rPr lang="en-US" smtClean="0"/>
              <a:t>21 August 2022</a:t>
            </a:fld>
            <a:endParaRPr lang="en-US" dirty="0"/>
          </a:p>
        </p:txBody>
      </p:sp>
      <p:sp>
        <p:nvSpPr>
          <p:cNvPr id="6" name="Footer Placeholder 5">
            <a:extLst>
              <a:ext uri="{FF2B5EF4-FFF2-40B4-BE49-F238E27FC236}">
                <a16:creationId xmlns:a16="http://schemas.microsoft.com/office/drawing/2014/main" id="{34C232D3-A804-A34B-9147-573DCD3C0347}"/>
              </a:ext>
            </a:extLst>
          </p:cNvPr>
          <p:cNvSpPr>
            <a:spLocks noGrp="1"/>
          </p:cNvSpPr>
          <p:nvPr>
            <p:ph type="ftr" sz="quarter" idx="11"/>
          </p:nvPr>
        </p:nvSpPr>
        <p:spPr/>
        <p:txBody>
          <a:bodyPr/>
          <a:lstStyle/>
          <a:p>
            <a:r>
              <a:rPr lang="en-US"/>
              <a:t>Md Mizanur Rahman</a:t>
            </a:r>
            <a:endParaRPr lang="en-US" dirty="0"/>
          </a:p>
        </p:txBody>
      </p:sp>
      <p:sp>
        <p:nvSpPr>
          <p:cNvPr id="7" name="Slide Number Placeholder 6">
            <a:extLst>
              <a:ext uri="{FF2B5EF4-FFF2-40B4-BE49-F238E27FC236}">
                <a16:creationId xmlns:a16="http://schemas.microsoft.com/office/drawing/2014/main" id="{4F64FEDF-16DA-9647-B8E5-2EB02E2621E0}"/>
              </a:ext>
            </a:extLst>
          </p:cNvPr>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Picture 8">
            <a:extLst>
              <a:ext uri="{FF2B5EF4-FFF2-40B4-BE49-F238E27FC236}">
                <a16:creationId xmlns:a16="http://schemas.microsoft.com/office/drawing/2014/main" id="{F8F363B5-56B6-0F4B-82DB-52EA15DE64A5}"/>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2565932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920D7-D7FE-FE4A-86A2-86DCC0AA59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F8719B-4970-334D-AADC-CC92FF499D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8CEC96-06EF-F24B-944F-ED8EAFB925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0729D6-C012-E143-9A86-3B23778F5C08}"/>
              </a:ext>
            </a:extLst>
          </p:cNvPr>
          <p:cNvSpPr>
            <a:spLocks noGrp="1"/>
          </p:cNvSpPr>
          <p:nvPr>
            <p:ph type="dt" sz="half" idx="10"/>
          </p:nvPr>
        </p:nvSpPr>
        <p:spPr/>
        <p:txBody>
          <a:bodyPr/>
          <a:lstStyle/>
          <a:p>
            <a:fld id="{19546262-A375-6944-A3A6-738BB5912950}" type="datetime3">
              <a:rPr lang="en-US" smtClean="0"/>
              <a:t>21 August 2022</a:t>
            </a:fld>
            <a:endParaRPr lang="en-US" dirty="0"/>
          </a:p>
        </p:txBody>
      </p:sp>
      <p:sp>
        <p:nvSpPr>
          <p:cNvPr id="6" name="Footer Placeholder 5">
            <a:extLst>
              <a:ext uri="{FF2B5EF4-FFF2-40B4-BE49-F238E27FC236}">
                <a16:creationId xmlns:a16="http://schemas.microsoft.com/office/drawing/2014/main" id="{6E8B0607-A82E-6F4F-8C26-03747E4D6200}"/>
              </a:ext>
            </a:extLst>
          </p:cNvPr>
          <p:cNvSpPr>
            <a:spLocks noGrp="1"/>
          </p:cNvSpPr>
          <p:nvPr>
            <p:ph type="ftr" sz="quarter" idx="11"/>
          </p:nvPr>
        </p:nvSpPr>
        <p:spPr/>
        <p:txBody>
          <a:bodyPr/>
          <a:lstStyle/>
          <a:p>
            <a:r>
              <a:rPr lang="en-US"/>
              <a:t>Md Mizanur Rahman</a:t>
            </a:r>
            <a:endParaRPr lang="en-US" dirty="0"/>
          </a:p>
        </p:txBody>
      </p:sp>
      <p:sp>
        <p:nvSpPr>
          <p:cNvPr id="7" name="Slide Number Placeholder 6">
            <a:extLst>
              <a:ext uri="{FF2B5EF4-FFF2-40B4-BE49-F238E27FC236}">
                <a16:creationId xmlns:a16="http://schemas.microsoft.com/office/drawing/2014/main" id="{74B2F9A7-E7DF-ED48-ABA1-AE7781CCF1AB}"/>
              </a:ext>
            </a:extLst>
          </p:cNvPr>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a:extLst>
              <a:ext uri="{FF2B5EF4-FFF2-40B4-BE49-F238E27FC236}">
                <a16:creationId xmlns:a16="http://schemas.microsoft.com/office/drawing/2014/main" id="{D39DD367-D587-8B4E-92EE-DC2E09A99C55}"/>
              </a:ext>
            </a:extLst>
          </p:cNvPr>
          <p:cNvPicPr>
            <a:picLocks noChangeAspect="1"/>
          </p:cNvPicPr>
          <p:nvPr userDrawn="1"/>
        </p:nvPicPr>
        <p:blipFill>
          <a:blip r:embed="rId2"/>
          <a:stretch>
            <a:fillRect/>
          </a:stretch>
        </p:blipFill>
        <p:spPr>
          <a:xfrm>
            <a:off x="68943" y="238778"/>
            <a:ext cx="769257" cy="476939"/>
          </a:xfrm>
          <a:prstGeom prst="rect">
            <a:avLst/>
          </a:prstGeom>
        </p:spPr>
      </p:pic>
    </p:spTree>
    <p:extLst>
      <p:ext uri="{BB962C8B-B14F-4D97-AF65-F5344CB8AC3E}">
        <p14:creationId xmlns:p14="http://schemas.microsoft.com/office/powerpoint/2010/main" val="334815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tif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E4F57-5AAF-F44E-BD4A-1298EC4584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BFC798-413A-5046-9B26-233F65EED3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2E81C8-AA3C-414E-AE68-654F4C3716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6F739-D444-2D49-8365-D011425B6819}" type="datetime3">
              <a:rPr lang="en-US" smtClean="0"/>
              <a:t>21 August 2022</a:t>
            </a:fld>
            <a:endParaRPr lang="en-US" dirty="0"/>
          </a:p>
        </p:txBody>
      </p:sp>
      <p:sp>
        <p:nvSpPr>
          <p:cNvPr id="5" name="Footer Placeholder 4">
            <a:extLst>
              <a:ext uri="{FF2B5EF4-FFF2-40B4-BE49-F238E27FC236}">
                <a16:creationId xmlns:a16="http://schemas.microsoft.com/office/drawing/2014/main" id="{EEC3A482-8990-5C46-A57E-B4E36D3D94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Md Mizanur Rahman</a:t>
            </a:r>
            <a:endParaRPr lang="en-US" dirty="0"/>
          </a:p>
        </p:txBody>
      </p:sp>
      <p:sp>
        <p:nvSpPr>
          <p:cNvPr id="6" name="Slide Number Placeholder 5">
            <a:extLst>
              <a:ext uri="{FF2B5EF4-FFF2-40B4-BE49-F238E27FC236}">
                <a16:creationId xmlns:a16="http://schemas.microsoft.com/office/drawing/2014/main" id="{F3BEFA47-0688-4C4E-B796-AE6B98D83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6069585"/>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AE4C88-D90E-1F4A-ABAD-9B437180F4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F4EC31-279B-5646-8CF4-28867CA584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CCA904-F81D-0C43-B16E-9B8EC71A9D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38F03-5D0E-3C44-8AD2-4168C9B0FBB1}" type="datetimeFigureOut">
              <a:rPr lang="en-US" smtClean="0"/>
              <a:t>8/21/22</a:t>
            </a:fld>
            <a:endParaRPr lang="en-US"/>
          </a:p>
        </p:txBody>
      </p:sp>
      <p:sp>
        <p:nvSpPr>
          <p:cNvPr id="5" name="Footer Placeholder 4">
            <a:extLst>
              <a:ext uri="{FF2B5EF4-FFF2-40B4-BE49-F238E27FC236}">
                <a16:creationId xmlns:a16="http://schemas.microsoft.com/office/drawing/2014/main" id="{7A34C51A-00F6-874F-87F5-CD40AEA51B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0AB16D-AD37-5B49-8178-45F1104035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4FE90-C7C6-4546-8F00-EF9898190421}" type="slidenum">
              <a:rPr lang="en-US" smtClean="0"/>
              <a:t>‹#›</a:t>
            </a:fld>
            <a:endParaRPr lang="en-US"/>
          </a:p>
        </p:txBody>
      </p:sp>
      <p:pic>
        <p:nvPicPr>
          <p:cNvPr id="8" name="Picture 7">
            <a:extLst>
              <a:ext uri="{FF2B5EF4-FFF2-40B4-BE49-F238E27FC236}">
                <a16:creationId xmlns:a16="http://schemas.microsoft.com/office/drawing/2014/main" id="{76F72BBF-5523-004B-BA8A-BEEED0D8B842}"/>
              </a:ext>
            </a:extLst>
          </p:cNvPr>
          <p:cNvPicPr>
            <a:picLocks noChangeAspect="1"/>
          </p:cNvPicPr>
          <p:nvPr userDrawn="1"/>
        </p:nvPicPr>
        <p:blipFill>
          <a:blip r:embed="rId13"/>
          <a:stretch>
            <a:fillRect/>
          </a:stretch>
        </p:blipFill>
        <p:spPr>
          <a:xfrm>
            <a:off x="68943" y="238778"/>
            <a:ext cx="769257" cy="476939"/>
          </a:xfrm>
          <a:prstGeom prst="rect">
            <a:avLst/>
          </a:prstGeom>
        </p:spPr>
      </p:pic>
    </p:spTree>
    <p:extLst>
      <p:ext uri="{BB962C8B-B14F-4D97-AF65-F5344CB8AC3E}">
        <p14:creationId xmlns:p14="http://schemas.microsoft.com/office/powerpoint/2010/main" val="126902657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3.bin"/><Relationship Id="rId1" Type="http://schemas.openxmlformats.org/officeDocument/2006/relationships/slideLayout" Target="../slideLayouts/slideLayout2.xml"/><Relationship Id="rId4" Type="http://schemas.openxmlformats.org/officeDocument/2006/relationships/oleObject" Target="../embeddings/oleObject4.bin"/></Relationships>
</file>

<file path=ppt/slides/_rels/slide4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5.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6.bin"/></Relationships>
</file>

<file path=ppt/slides/_rels/slide4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7.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8.bin"/></Relationships>
</file>

<file path=ppt/slides/_rels/slide4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9.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10.bin"/></Relationships>
</file>

<file path=ppt/slides/_rels/slide4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11.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12.bin"/></Relationships>
</file>

<file path=ppt/slides/_rels/slide4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18" Type="http://schemas.openxmlformats.org/officeDocument/2006/relationships/tags" Target="../tags/tag2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tags" Target="../tags/tag23.xml"/><Relationship Id="rId2" Type="http://schemas.openxmlformats.org/officeDocument/2006/relationships/tags" Target="../tags/tag8.xml"/><Relationship Id="rId16" Type="http://schemas.openxmlformats.org/officeDocument/2006/relationships/tags" Target="../tags/tag22.xml"/><Relationship Id="rId20" Type="http://schemas.openxmlformats.org/officeDocument/2006/relationships/notesSlide" Target="../notesSlides/notesSlide4.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5" Type="http://schemas.openxmlformats.org/officeDocument/2006/relationships/tags" Target="../tags/tag11.xml"/><Relationship Id="rId15" Type="http://schemas.openxmlformats.org/officeDocument/2006/relationships/tags" Target="../tags/tag21.xml"/><Relationship Id="rId10" Type="http://schemas.openxmlformats.org/officeDocument/2006/relationships/tags" Target="../tags/tag16.xml"/><Relationship Id="rId19" Type="http://schemas.openxmlformats.org/officeDocument/2006/relationships/slideLayout" Target="../slideLayouts/slideLayout2.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tags" Target="../tags/tag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349" y="420685"/>
            <a:ext cx="10529937" cy="1261158"/>
          </a:xfrm>
        </p:spPr>
        <p:txBody>
          <a:bodyPr>
            <a:normAutofit/>
          </a:bodyPr>
          <a:lstStyle/>
          <a:p>
            <a:r>
              <a:rPr lang="en-US" altLang="en-US" sz="6200" b="1" dirty="0"/>
              <a:t>Priority Queue with Heap</a:t>
            </a:r>
            <a:endParaRPr lang="en-US" sz="6200" b="1" dirty="0"/>
          </a:p>
        </p:txBody>
      </p:sp>
      <p:sp>
        <p:nvSpPr>
          <p:cNvPr id="3" name="Subtitle 2"/>
          <p:cNvSpPr>
            <a:spLocks noGrp="1"/>
          </p:cNvSpPr>
          <p:nvPr>
            <p:ph type="subTitle" idx="1"/>
          </p:nvPr>
        </p:nvSpPr>
        <p:spPr>
          <a:xfrm>
            <a:off x="3326239" y="4892771"/>
            <a:ext cx="5677546" cy="628999"/>
          </a:xfrm>
        </p:spPr>
        <p:txBody>
          <a:bodyPr>
            <a:noAutofit/>
          </a:bodyPr>
          <a:lstStyle/>
          <a:p>
            <a:r>
              <a:rPr lang="en-US" sz="3500" dirty="0"/>
              <a:t>Sajedul Talukder</a:t>
            </a:r>
          </a:p>
        </p:txBody>
      </p:sp>
      <p:sp>
        <p:nvSpPr>
          <p:cNvPr id="5" name="Title 1">
            <a:extLst>
              <a:ext uri="{FF2B5EF4-FFF2-40B4-BE49-F238E27FC236}">
                <a16:creationId xmlns:a16="http://schemas.microsoft.com/office/drawing/2014/main" id="{3006FC3C-963C-D144-AC08-B60F95F35F7A}"/>
              </a:ext>
            </a:extLst>
          </p:cNvPr>
          <p:cNvSpPr txBox="1">
            <a:spLocks/>
          </p:cNvSpPr>
          <p:nvPr/>
        </p:nvSpPr>
        <p:spPr>
          <a:xfrm>
            <a:off x="1566862" y="4200042"/>
            <a:ext cx="9144000" cy="40263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000" dirty="0">
                <a:solidFill>
                  <a:schemeClr val="accent2">
                    <a:lumMod val="75000"/>
                  </a:schemeClr>
                </a:solidFill>
              </a:rPr>
              <a:t>Lecture note</a:t>
            </a:r>
          </a:p>
        </p:txBody>
      </p:sp>
      <p:sp>
        <p:nvSpPr>
          <p:cNvPr id="4" name="Title 1">
            <a:extLst>
              <a:ext uri="{FF2B5EF4-FFF2-40B4-BE49-F238E27FC236}">
                <a16:creationId xmlns:a16="http://schemas.microsoft.com/office/drawing/2014/main" id="{476D931C-E33C-0E0C-0B7B-1BEAB6BD4A0C}"/>
              </a:ext>
            </a:extLst>
          </p:cNvPr>
          <p:cNvSpPr txBox="1">
            <a:spLocks/>
          </p:cNvSpPr>
          <p:nvPr/>
        </p:nvSpPr>
        <p:spPr>
          <a:xfrm>
            <a:off x="1550150" y="2793135"/>
            <a:ext cx="9144000" cy="40263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solidFill>
                  <a:srgbClr val="00297C"/>
                </a:solidFill>
              </a:rPr>
              <a:t>CS 330 Intro to the Design and Analysis of Algorithms</a:t>
            </a:r>
          </a:p>
        </p:txBody>
      </p:sp>
    </p:spTree>
    <p:extLst>
      <p:ext uri="{BB962C8B-B14F-4D97-AF65-F5344CB8AC3E}">
        <p14:creationId xmlns:p14="http://schemas.microsoft.com/office/powerpoint/2010/main" val="3693237159"/>
      </p:ext>
    </p:extLst>
  </p:cSld>
  <p:clrMapOvr>
    <a:masterClrMapping/>
  </p:clrMapOvr>
  <mc:AlternateContent xmlns:mc="http://schemas.openxmlformats.org/markup-compatibility/2006" xmlns:p14="http://schemas.microsoft.com/office/powerpoint/2010/main">
    <mc:Choice Requires="p14">
      <p:transition spd="slow" p14:dur="2000" advTm="27080"/>
    </mc:Choice>
    <mc:Fallback xmlns="">
      <p:transition spd="slow" advTm="2708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02237" y="-34007"/>
            <a:ext cx="10515600" cy="1325563"/>
          </a:xfrm>
        </p:spPr>
        <p:txBody>
          <a:bodyPr/>
          <a:lstStyle/>
          <a:p>
            <a:pPr eaLnBrk="1" hangingPunct="1"/>
            <a:r>
              <a:rPr lang="en-US" altLang="en-US" dirty="0"/>
              <a:t>Height of a Heap</a:t>
            </a:r>
          </a:p>
        </p:txBody>
      </p:sp>
      <p:sp>
        <p:nvSpPr>
          <p:cNvPr id="25603" name="Rectangle 3" descr="Rectangle: Click to edit Master text styles&#10;Second level&#10;Third level&#10;Fourth level&#10;Fifth level"/>
          <p:cNvSpPr>
            <a:spLocks noGrp="1" noChangeArrowheads="1"/>
          </p:cNvSpPr>
          <p:nvPr>
            <p:ph type="body" idx="1"/>
          </p:nvPr>
        </p:nvSpPr>
        <p:spPr>
          <a:xfrm>
            <a:off x="2209800" y="1600200"/>
            <a:ext cx="7848600" cy="2057400"/>
          </a:xfrm>
        </p:spPr>
        <p:txBody>
          <a:bodyPr/>
          <a:lstStyle/>
          <a:p>
            <a:pPr eaLnBrk="1" hangingPunct="1">
              <a:buFont typeface="Times" panose="02020603050405020304" pitchFamily="18" charset="0"/>
              <a:buChar char="•"/>
            </a:pPr>
            <a:r>
              <a:rPr lang="en-US" altLang="en-US" sz="2000">
                <a:solidFill>
                  <a:srgbClr val="FF0000"/>
                </a:solidFill>
              </a:rPr>
              <a:t>Theorem</a:t>
            </a:r>
            <a:r>
              <a:rPr lang="en-US" altLang="en-US" sz="2000">
                <a:solidFill>
                  <a:schemeClr val="tx2"/>
                </a:solidFill>
              </a:rPr>
              <a:t>:</a:t>
            </a:r>
            <a:r>
              <a:rPr lang="en-US" altLang="en-US" sz="2000"/>
              <a:t> A heap storing </a:t>
            </a:r>
            <a:r>
              <a:rPr lang="en-US" altLang="en-US" sz="2000" b="1" i="1">
                <a:latin typeface="Times New Roman" panose="02020603050405020304" pitchFamily="18" charset="0"/>
              </a:rPr>
              <a:t>n</a:t>
            </a:r>
            <a:r>
              <a:rPr lang="en-US" altLang="en-US" sz="2000">
                <a:latin typeface="Times New Roman" panose="02020603050405020304" pitchFamily="18" charset="0"/>
              </a:rPr>
              <a:t> </a:t>
            </a:r>
            <a:r>
              <a:rPr lang="en-US" altLang="en-US" sz="2000"/>
              <a:t>keys has height </a:t>
            </a:r>
            <a:r>
              <a:rPr lang="en-US" altLang="en-US" sz="2000" b="1" i="1">
                <a:latin typeface="Times New Roman" panose="02020603050405020304" pitchFamily="18" charset="0"/>
              </a:rPr>
              <a:t>O</a:t>
            </a:r>
            <a:r>
              <a:rPr lang="en-US" altLang="en-US" sz="2000">
                <a:latin typeface="Times New Roman" panose="02020603050405020304" pitchFamily="18" charset="0"/>
              </a:rPr>
              <a:t>(log </a:t>
            </a:r>
            <a:r>
              <a:rPr lang="en-US" altLang="en-US" sz="2000" b="1" i="1">
                <a:latin typeface="Times New Roman" panose="02020603050405020304" pitchFamily="18" charset="0"/>
              </a:rPr>
              <a:t>n</a:t>
            </a:r>
            <a:r>
              <a:rPr lang="en-US" altLang="en-US" sz="2000">
                <a:latin typeface="Times New Roman" panose="02020603050405020304" pitchFamily="18" charset="0"/>
              </a:rPr>
              <a:t>)</a:t>
            </a:r>
          </a:p>
          <a:p>
            <a:pPr eaLnBrk="1" hangingPunct="1">
              <a:buFont typeface="Times" panose="02020603050405020304" pitchFamily="18" charset="0"/>
              <a:buChar char="•"/>
            </a:pPr>
            <a:r>
              <a:rPr lang="en-US" altLang="en-US" sz="2000"/>
              <a:t>	</a:t>
            </a:r>
            <a:r>
              <a:rPr lang="en-US" altLang="en-US" sz="2000">
                <a:solidFill>
                  <a:srgbClr val="FF0000"/>
                </a:solidFill>
              </a:rPr>
              <a:t>Proof: </a:t>
            </a:r>
            <a:r>
              <a:rPr lang="en-US" altLang="en-US" sz="2000"/>
              <a:t>(we apply the complete binary tree property)</a:t>
            </a:r>
          </a:p>
          <a:p>
            <a:pPr lvl="1" eaLnBrk="1" hangingPunct="1">
              <a:buFont typeface="Times" panose="02020603050405020304" pitchFamily="18" charset="0"/>
              <a:buChar char="•"/>
            </a:pPr>
            <a:r>
              <a:rPr lang="en-US" altLang="en-US" sz="1800"/>
              <a:t>Let </a:t>
            </a:r>
            <a:r>
              <a:rPr lang="en-US" altLang="en-US" sz="1800" b="1" i="1">
                <a:latin typeface="Times New Roman" panose="02020603050405020304" pitchFamily="18" charset="0"/>
              </a:rPr>
              <a:t>h</a:t>
            </a:r>
            <a:r>
              <a:rPr lang="en-US" altLang="en-US" sz="1800"/>
              <a:t> be the height of a heap storing </a:t>
            </a:r>
            <a:r>
              <a:rPr lang="en-US" altLang="en-US" sz="1800" b="1" i="1">
                <a:latin typeface="Times New Roman" panose="02020603050405020304" pitchFamily="18" charset="0"/>
              </a:rPr>
              <a:t>n </a:t>
            </a:r>
            <a:r>
              <a:rPr lang="en-US" altLang="en-US" sz="1800"/>
              <a:t>keys</a:t>
            </a:r>
          </a:p>
          <a:p>
            <a:pPr lvl="1" eaLnBrk="1" hangingPunct="1">
              <a:buFont typeface="Times" panose="02020603050405020304" pitchFamily="18" charset="0"/>
              <a:buChar char="•"/>
            </a:pPr>
            <a:r>
              <a:rPr lang="en-US" altLang="en-US" sz="1800"/>
              <a:t>Since there are </a:t>
            </a:r>
            <a:r>
              <a:rPr lang="en-US" altLang="en-US" sz="1800">
                <a:latin typeface="Times New Roman" panose="02020603050405020304" pitchFamily="18" charset="0"/>
              </a:rPr>
              <a:t>2</a:t>
            </a:r>
            <a:r>
              <a:rPr lang="en-US" altLang="en-US" sz="1800" b="1" i="1" baseline="30000">
                <a:latin typeface="Times New Roman" panose="02020603050405020304" pitchFamily="18" charset="0"/>
              </a:rPr>
              <a:t>i</a:t>
            </a:r>
            <a:r>
              <a:rPr lang="en-US" altLang="en-US" sz="1800"/>
              <a:t> keys at depth </a:t>
            </a:r>
            <a:r>
              <a:rPr lang="en-US" altLang="en-US" sz="1800" b="1" i="1">
                <a:latin typeface="Times New Roman" panose="02020603050405020304" pitchFamily="18" charset="0"/>
              </a:rPr>
              <a:t>i</a:t>
            </a:r>
            <a:r>
              <a:rPr lang="en-US" altLang="en-US" sz="1800"/>
              <a:t> </a:t>
            </a:r>
            <a:r>
              <a:rPr lang="en-US" altLang="en-US" sz="1800">
                <a:latin typeface="Symbol" panose="05050102010706020507" pitchFamily="18" charset="2"/>
                <a:sym typeface="Symbol" panose="05050102010706020507" pitchFamily="18" charset="2"/>
              </a:rPr>
              <a:t>=</a:t>
            </a:r>
            <a:r>
              <a:rPr lang="en-US" altLang="en-US" sz="1800"/>
              <a:t> </a:t>
            </a:r>
            <a:r>
              <a:rPr lang="en-US" altLang="en-US" sz="1800">
                <a:latin typeface="Times New Roman" panose="02020603050405020304" pitchFamily="18" charset="0"/>
              </a:rPr>
              <a:t>0, … , </a:t>
            </a:r>
            <a:r>
              <a:rPr lang="en-US" altLang="en-US" sz="1800" b="1" i="1">
                <a:latin typeface="Times New Roman" panose="02020603050405020304" pitchFamily="18" charset="0"/>
              </a:rPr>
              <a:t>h </a:t>
            </a:r>
            <a:r>
              <a:rPr lang="en-US" altLang="en-US" sz="1800">
                <a:latin typeface="Symbol" panose="05050102010706020507" pitchFamily="18" charset="2"/>
                <a:sym typeface="Symbol" panose="05050102010706020507" pitchFamily="18" charset="2"/>
              </a:rPr>
              <a:t>- </a:t>
            </a:r>
            <a:r>
              <a:rPr lang="en-US" altLang="en-US" sz="1800">
                <a:latin typeface="Times New Roman" panose="02020603050405020304" pitchFamily="18" charset="0"/>
              </a:rPr>
              <a:t>2 </a:t>
            </a:r>
            <a:r>
              <a:rPr lang="en-US" altLang="en-US" sz="1800"/>
              <a:t>and at least one key at depth </a:t>
            </a:r>
            <a:r>
              <a:rPr lang="en-US" altLang="en-US" sz="1800" b="1" i="1">
                <a:latin typeface="Times New Roman" panose="02020603050405020304" pitchFamily="18" charset="0"/>
              </a:rPr>
              <a:t>h </a:t>
            </a:r>
            <a:r>
              <a:rPr lang="en-US" altLang="en-US" sz="1800">
                <a:latin typeface="Symbol" panose="05050102010706020507" pitchFamily="18" charset="2"/>
                <a:sym typeface="Symbol" panose="05050102010706020507" pitchFamily="18" charset="2"/>
              </a:rPr>
              <a:t>- </a:t>
            </a:r>
            <a:r>
              <a:rPr lang="en-US" altLang="en-US" sz="1800">
                <a:latin typeface="Times New Roman" panose="02020603050405020304" pitchFamily="18" charset="0"/>
              </a:rPr>
              <a:t>1</a:t>
            </a:r>
            <a:r>
              <a:rPr lang="en-US" altLang="en-US" sz="1800"/>
              <a:t>, we have </a:t>
            </a:r>
            <a:r>
              <a:rPr lang="en-US" altLang="en-US" sz="1800" b="1" i="1">
                <a:latin typeface="Times New Roman" panose="02020603050405020304" pitchFamily="18" charset="0"/>
              </a:rPr>
              <a:t>n</a:t>
            </a:r>
            <a:r>
              <a:rPr lang="en-US" altLang="en-US" sz="1800"/>
              <a:t> </a:t>
            </a:r>
            <a:r>
              <a:rPr lang="en-US" altLang="en-US" sz="1800">
                <a:latin typeface="Symbol" panose="05050102010706020507" pitchFamily="18" charset="2"/>
                <a:sym typeface="Symbol" panose="05050102010706020507" pitchFamily="18" charset="2"/>
              </a:rPr>
              <a:t></a:t>
            </a:r>
            <a:r>
              <a:rPr lang="en-US" altLang="en-US" sz="1800"/>
              <a:t> </a:t>
            </a:r>
            <a:r>
              <a:rPr lang="en-US" altLang="en-US" sz="1800">
                <a:latin typeface="Times New Roman" panose="02020603050405020304" pitchFamily="18" charset="0"/>
              </a:rPr>
              <a:t>1 </a:t>
            </a:r>
            <a:r>
              <a:rPr lang="en-US" altLang="en-US" sz="1800">
                <a:latin typeface="Symbol" panose="05050102010706020507" pitchFamily="18" charset="2"/>
                <a:sym typeface="Symbol" panose="05050102010706020507" pitchFamily="18" charset="2"/>
              </a:rPr>
              <a:t>+ </a:t>
            </a:r>
            <a:r>
              <a:rPr lang="en-US" altLang="en-US" sz="1800">
                <a:latin typeface="Times New Roman" panose="02020603050405020304" pitchFamily="18" charset="0"/>
              </a:rPr>
              <a:t>2 </a:t>
            </a:r>
            <a:r>
              <a:rPr lang="en-US" altLang="en-US" sz="1800">
                <a:latin typeface="Symbol" panose="05050102010706020507" pitchFamily="18" charset="2"/>
                <a:sym typeface="Symbol" panose="05050102010706020507" pitchFamily="18" charset="2"/>
              </a:rPr>
              <a:t>+</a:t>
            </a:r>
            <a:r>
              <a:rPr lang="en-US" altLang="en-US" sz="1800">
                <a:latin typeface="Times New Roman" panose="02020603050405020304" pitchFamily="18" charset="0"/>
              </a:rPr>
              <a:t> 4 </a:t>
            </a:r>
            <a:r>
              <a:rPr lang="en-US" altLang="en-US" sz="1800">
                <a:latin typeface="Symbol" panose="05050102010706020507" pitchFamily="18" charset="2"/>
                <a:sym typeface="Symbol" panose="05050102010706020507" pitchFamily="18" charset="2"/>
              </a:rPr>
              <a:t>+</a:t>
            </a:r>
            <a:r>
              <a:rPr lang="en-US" altLang="en-US" sz="1800">
                <a:latin typeface="Times New Roman" panose="02020603050405020304" pitchFamily="18" charset="0"/>
              </a:rPr>
              <a:t> … </a:t>
            </a:r>
            <a:r>
              <a:rPr lang="en-US" altLang="en-US" sz="1800">
                <a:latin typeface="Symbol" panose="05050102010706020507" pitchFamily="18" charset="2"/>
                <a:sym typeface="Symbol" panose="05050102010706020507" pitchFamily="18" charset="2"/>
              </a:rPr>
              <a:t>+</a:t>
            </a:r>
            <a:r>
              <a:rPr lang="en-US" altLang="en-US" sz="1800">
                <a:latin typeface="Times New Roman" panose="02020603050405020304" pitchFamily="18" charset="0"/>
              </a:rPr>
              <a:t> 2</a:t>
            </a:r>
            <a:r>
              <a:rPr lang="en-US" altLang="en-US" sz="1800" b="1" i="1" baseline="30000">
                <a:latin typeface="Times New Roman" panose="02020603050405020304" pitchFamily="18" charset="0"/>
              </a:rPr>
              <a:t>h</a:t>
            </a:r>
            <a:r>
              <a:rPr lang="en-US" altLang="en-US" sz="1800" baseline="30000">
                <a:latin typeface="Symbol" panose="05050102010706020507" pitchFamily="18" charset="2"/>
              </a:rPr>
              <a:t>-</a:t>
            </a:r>
            <a:r>
              <a:rPr lang="en-US" altLang="en-US" sz="1800" baseline="30000">
                <a:latin typeface="Times New Roman" panose="02020603050405020304" pitchFamily="18" charset="0"/>
              </a:rPr>
              <a:t>2 </a:t>
            </a:r>
            <a:r>
              <a:rPr lang="en-US" altLang="en-US" sz="1800">
                <a:latin typeface="Symbol" panose="05050102010706020507" pitchFamily="18" charset="2"/>
                <a:sym typeface="Symbol" panose="05050102010706020507" pitchFamily="18" charset="2"/>
              </a:rPr>
              <a:t> + </a:t>
            </a:r>
            <a:r>
              <a:rPr lang="en-US" altLang="en-US" sz="1800">
                <a:latin typeface="Times New Roman" panose="02020603050405020304" pitchFamily="18" charset="0"/>
              </a:rPr>
              <a:t>1</a:t>
            </a:r>
            <a:r>
              <a:rPr lang="en-US" altLang="en-US" sz="1800" b="1" i="1" baseline="30000">
                <a:latin typeface="Times New Roman" panose="02020603050405020304" pitchFamily="18" charset="0"/>
              </a:rPr>
              <a:t> </a:t>
            </a:r>
          </a:p>
          <a:p>
            <a:pPr lvl="1" eaLnBrk="1" hangingPunct="1">
              <a:buFont typeface="Times" panose="02020603050405020304" pitchFamily="18" charset="0"/>
              <a:buChar char="•"/>
            </a:pPr>
            <a:r>
              <a:rPr lang="en-US" altLang="en-US" sz="1800"/>
              <a:t>Thus, </a:t>
            </a:r>
            <a:r>
              <a:rPr lang="en-US" altLang="en-US" sz="1800" b="1" i="1">
                <a:latin typeface="Times New Roman" panose="02020603050405020304" pitchFamily="18" charset="0"/>
              </a:rPr>
              <a:t>n</a:t>
            </a:r>
            <a:r>
              <a:rPr lang="en-US" altLang="en-US" sz="1800"/>
              <a:t> </a:t>
            </a:r>
            <a:r>
              <a:rPr lang="en-US" altLang="en-US" sz="1800">
                <a:latin typeface="Symbol" panose="05050102010706020507" pitchFamily="18" charset="2"/>
                <a:sym typeface="Symbol" panose="05050102010706020507" pitchFamily="18" charset="2"/>
              </a:rPr>
              <a:t></a:t>
            </a:r>
            <a:r>
              <a:rPr lang="en-US" altLang="en-US" sz="1800"/>
              <a:t> </a:t>
            </a:r>
            <a:r>
              <a:rPr lang="en-US" altLang="en-US" sz="1800">
                <a:latin typeface="Times New Roman" panose="02020603050405020304" pitchFamily="18" charset="0"/>
              </a:rPr>
              <a:t>2</a:t>
            </a:r>
            <a:r>
              <a:rPr lang="en-US" altLang="en-US" sz="1800" b="1" i="1" baseline="30000">
                <a:latin typeface="Times New Roman" panose="02020603050405020304" pitchFamily="18" charset="0"/>
              </a:rPr>
              <a:t>h</a:t>
            </a:r>
            <a:r>
              <a:rPr lang="en-US" altLang="en-US" sz="1800" baseline="30000">
                <a:latin typeface="Symbol" panose="05050102010706020507" pitchFamily="18" charset="2"/>
              </a:rPr>
              <a:t>-</a:t>
            </a:r>
            <a:r>
              <a:rPr lang="en-US" altLang="en-US" sz="1800" baseline="30000">
                <a:latin typeface="Times New Roman" panose="02020603050405020304" pitchFamily="18" charset="0"/>
              </a:rPr>
              <a:t>1 </a:t>
            </a:r>
            <a:r>
              <a:rPr lang="en-US" altLang="en-US" sz="1800"/>
              <a:t>, i.e., </a:t>
            </a:r>
            <a:r>
              <a:rPr lang="en-US" altLang="en-US" sz="1800" b="1" i="1">
                <a:latin typeface="Times New Roman" panose="02020603050405020304" pitchFamily="18" charset="0"/>
              </a:rPr>
              <a:t>h</a:t>
            </a:r>
            <a:r>
              <a:rPr lang="en-US" altLang="en-US" sz="1800"/>
              <a:t> </a:t>
            </a:r>
            <a:r>
              <a:rPr lang="en-US" altLang="en-US" sz="1800">
                <a:latin typeface="Symbol" panose="05050102010706020507" pitchFamily="18" charset="2"/>
                <a:sym typeface="Symbol" panose="05050102010706020507" pitchFamily="18" charset="2"/>
              </a:rPr>
              <a:t></a:t>
            </a:r>
            <a:r>
              <a:rPr lang="en-US" altLang="en-US" sz="1800"/>
              <a:t> </a:t>
            </a:r>
            <a:r>
              <a:rPr lang="en-US" altLang="en-US" sz="1800">
                <a:latin typeface="Times New Roman" panose="02020603050405020304" pitchFamily="18" charset="0"/>
              </a:rPr>
              <a:t>log </a:t>
            </a:r>
            <a:r>
              <a:rPr lang="en-US" altLang="en-US" sz="1800" b="1" i="1">
                <a:latin typeface="Times New Roman" panose="02020603050405020304" pitchFamily="18" charset="0"/>
              </a:rPr>
              <a:t>n </a:t>
            </a:r>
            <a:r>
              <a:rPr lang="en-US" altLang="en-US" sz="1800">
                <a:latin typeface="Symbol" panose="05050102010706020507" pitchFamily="18" charset="2"/>
                <a:sym typeface="Symbol" panose="05050102010706020507" pitchFamily="18" charset="2"/>
              </a:rPr>
              <a:t>+ </a:t>
            </a:r>
            <a:r>
              <a:rPr lang="en-US" altLang="en-US" sz="1800">
                <a:latin typeface="Times New Roman" panose="02020603050405020304" pitchFamily="18" charset="0"/>
              </a:rPr>
              <a:t>1</a:t>
            </a:r>
          </a:p>
        </p:txBody>
      </p:sp>
      <p:grpSp>
        <p:nvGrpSpPr>
          <p:cNvPr id="25604" name="Group 4"/>
          <p:cNvGrpSpPr>
            <a:grpSpLocks/>
          </p:cNvGrpSpPr>
          <p:nvPr/>
        </p:nvGrpSpPr>
        <p:grpSpPr bwMode="auto">
          <a:xfrm>
            <a:off x="3917950" y="4343400"/>
            <a:ext cx="5873750" cy="1824038"/>
            <a:chOff x="864" y="2592"/>
            <a:chExt cx="816" cy="1296"/>
          </a:xfrm>
        </p:grpSpPr>
        <p:sp>
          <p:nvSpPr>
            <p:cNvPr id="25652" name="Line 5"/>
            <p:cNvSpPr>
              <a:spLocks noChangeShapeType="1"/>
            </p:cNvSpPr>
            <p:nvPr/>
          </p:nvSpPr>
          <p:spPr bwMode="auto">
            <a:xfrm flipH="1">
              <a:off x="864" y="3888"/>
              <a:ext cx="816" cy="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3" name="Line 6"/>
            <p:cNvSpPr>
              <a:spLocks noChangeShapeType="1"/>
            </p:cNvSpPr>
            <p:nvPr/>
          </p:nvSpPr>
          <p:spPr bwMode="auto">
            <a:xfrm flipH="1">
              <a:off x="864" y="3564"/>
              <a:ext cx="816" cy="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4" name="Line 7"/>
            <p:cNvSpPr>
              <a:spLocks noChangeShapeType="1"/>
            </p:cNvSpPr>
            <p:nvPr/>
          </p:nvSpPr>
          <p:spPr bwMode="auto">
            <a:xfrm flipH="1">
              <a:off x="864" y="3240"/>
              <a:ext cx="816" cy="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5" name="Line 8"/>
            <p:cNvSpPr>
              <a:spLocks noChangeShapeType="1"/>
            </p:cNvSpPr>
            <p:nvPr/>
          </p:nvSpPr>
          <p:spPr bwMode="auto">
            <a:xfrm flipH="1">
              <a:off x="864" y="2916"/>
              <a:ext cx="816" cy="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56" name="Line 9"/>
            <p:cNvSpPr>
              <a:spLocks noChangeShapeType="1"/>
            </p:cNvSpPr>
            <p:nvPr/>
          </p:nvSpPr>
          <p:spPr bwMode="auto">
            <a:xfrm flipH="1">
              <a:off x="864" y="2592"/>
              <a:ext cx="816" cy="0"/>
            </a:xfrm>
            <a:prstGeom prst="line">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5605" name="Oval 10"/>
          <p:cNvSpPr>
            <a:spLocks noChangeArrowheads="1"/>
          </p:cNvSpPr>
          <p:nvPr/>
        </p:nvSpPr>
        <p:spPr bwMode="auto">
          <a:xfrm>
            <a:off x="7167564" y="4140200"/>
            <a:ext cx="338137" cy="338138"/>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sym typeface="Symbol" panose="05050102010706020507" pitchFamily="18" charset="2"/>
            </a:endParaRPr>
          </a:p>
        </p:txBody>
      </p:sp>
      <p:grpSp>
        <p:nvGrpSpPr>
          <p:cNvPr id="25606" name="Group 11"/>
          <p:cNvGrpSpPr>
            <a:grpSpLocks/>
          </p:cNvGrpSpPr>
          <p:nvPr/>
        </p:nvGrpSpPr>
        <p:grpSpPr bwMode="auto">
          <a:xfrm>
            <a:off x="5991225" y="4613275"/>
            <a:ext cx="2743200" cy="338138"/>
            <a:chOff x="2139" y="2808"/>
            <a:chExt cx="1950" cy="240"/>
          </a:xfrm>
        </p:grpSpPr>
        <p:sp>
          <p:nvSpPr>
            <p:cNvPr id="25650" name="Oval 12"/>
            <p:cNvSpPr>
              <a:spLocks noChangeArrowheads="1"/>
            </p:cNvSpPr>
            <p:nvPr/>
          </p:nvSpPr>
          <p:spPr bwMode="auto">
            <a:xfrm>
              <a:off x="3849" y="2808"/>
              <a:ext cx="240" cy="24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sym typeface="Symbol" panose="05050102010706020507" pitchFamily="18" charset="2"/>
              </a:endParaRPr>
            </a:p>
          </p:txBody>
        </p:sp>
        <p:sp>
          <p:nvSpPr>
            <p:cNvPr id="25651" name="Oval 13"/>
            <p:cNvSpPr>
              <a:spLocks noChangeArrowheads="1"/>
            </p:cNvSpPr>
            <p:nvPr/>
          </p:nvSpPr>
          <p:spPr bwMode="auto">
            <a:xfrm>
              <a:off x="2139" y="2808"/>
              <a:ext cx="240" cy="24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sym typeface="Symbol" panose="05050102010706020507" pitchFamily="18" charset="2"/>
              </a:endParaRPr>
            </a:p>
          </p:txBody>
        </p:sp>
      </p:grpSp>
      <p:cxnSp>
        <p:nvCxnSpPr>
          <p:cNvPr id="25607" name="AutoShape 14"/>
          <p:cNvCxnSpPr>
            <a:cxnSpLocks noChangeShapeType="1"/>
            <a:stCxn id="25605" idx="3"/>
            <a:endCxn id="25651" idx="7"/>
          </p:cNvCxnSpPr>
          <p:nvPr/>
        </p:nvCxnSpPr>
        <p:spPr bwMode="auto">
          <a:xfrm flipH="1">
            <a:off x="6280151" y="4438651"/>
            <a:ext cx="936625" cy="214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08" name="AutoShape 15"/>
          <p:cNvCxnSpPr>
            <a:cxnSpLocks noChangeShapeType="1"/>
            <a:stCxn id="25650" idx="1"/>
            <a:endCxn id="25605" idx="5"/>
          </p:cNvCxnSpPr>
          <p:nvPr/>
        </p:nvCxnSpPr>
        <p:spPr bwMode="auto">
          <a:xfrm flipH="1" flipV="1">
            <a:off x="7456488" y="4438651"/>
            <a:ext cx="989012" cy="214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09" name="AutoShape 16"/>
          <p:cNvCxnSpPr>
            <a:cxnSpLocks noChangeShapeType="1"/>
            <a:stCxn id="25649" idx="1"/>
            <a:endCxn id="25650" idx="5"/>
          </p:cNvCxnSpPr>
          <p:nvPr/>
        </p:nvCxnSpPr>
        <p:spPr bwMode="auto">
          <a:xfrm flipH="1" flipV="1">
            <a:off x="8685213" y="4911726"/>
            <a:ext cx="360362" cy="214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10" name="AutoShape 17"/>
          <p:cNvCxnSpPr>
            <a:cxnSpLocks noChangeShapeType="1"/>
            <a:stCxn id="25648" idx="7"/>
            <a:endCxn id="25650" idx="3"/>
          </p:cNvCxnSpPr>
          <p:nvPr/>
        </p:nvCxnSpPr>
        <p:spPr bwMode="auto">
          <a:xfrm flipV="1">
            <a:off x="8083550" y="4911726"/>
            <a:ext cx="361950" cy="214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11" name="AutoShape 18"/>
          <p:cNvCxnSpPr>
            <a:cxnSpLocks noChangeShapeType="1"/>
            <a:stCxn id="25639" idx="0"/>
            <a:endCxn id="25646" idx="5"/>
          </p:cNvCxnSpPr>
          <p:nvPr/>
        </p:nvCxnSpPr>
        <p:spPr bwMode="auto">
          <a:xfrm flipH="1" flipV="1">
            <a:off x="6880226" y="5384801"/>
            <a:ext cx="182563" cy="2127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12" name="AutoShape 19"/>
          <p:cNvCxnSpPr>
            <a:cxnSpLocks noChangeShapeType="1"/>
            <a:stCxn id="25638" idx="0"/>
            <a:endCxn id="25646" idx="3"/>
          </p:cNvCxnSpPr>
          <p:nvPr/>
        </p:nvCxnSpPr>
        <p:spPr bwMode="auto">
          <a:xfrm flipV="1">
            <a:off x="6459539" y="5384801"/>
            <a:ext cx="180975" cy="2127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13" name="AutoShape 20"/>
          <p:cNvCxnSpPr>
            <a:cxnSpLocks noChangeShapeType="1"/>
            <a:stCxn id="25647" idx="7"/>
            <a:endCxn id="25651" idx="3"/>
          </p:cNvCxnSpPr>
          <p:nvPr/>
        </p:nvCxnSpPr>
        <p:spPr bwMode="auto">
          <a:xfrm flipV="1">
            <a:off x="5678488" y="4911726"/>
            <a:ext cx="361950" cy="214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14" name="AutoShape 21"/>
          <p:cNvCxnSpPr>
            <a:cxnSpLocks noChangeShapeType="1"/>
            <a:stCxn id="25646" idx="1"/>
            <a:endCxn id="25651" idx="5"/>
          </p:cNvCxnSpPr>
          <p:nvPr/>
        </p:nvCxnSpPr>
        <p:spPr bwMode="auto">
          <a:xfrm flipH="1" flipV="1">
            <a:off x="6280151" y="4911726"/>
            <a:ext cx="360363" cy="214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15" name="AutoShape 22"/>
          <p:cNvCxnSpPr>
            <a:cxnSpLocks noChangeShapeType="1"/>
            <a:stCxn id="25640" idx="0"/>
            <a:endCxn id="25647" idx="5"/>
          </p:cNvCxnSpPr>
          <p:nvPr/>
        </p:nvCxnSpPr>
        <p:spPr bwMode="auto">
          <a:xfrm flipH="1" flipV="1">
            <a:off x="5678489" y="5384801"/>
            <a:ext cx="180975" cy="2127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16" name="AutoShape 23"/>
          <p:cNvCxnSpPr>
            <a:cxnSpLocks noChangeShapeType="1"/>
            <a:stCxn id="25645" idx="7"/>
            <a:endCxn id="25647" idx="3"/>
          </p:cNvCxnSpPr>
          <p:nvPr/>
        </p:nvCxnSpPr>
        <p:spPr bwMode="auto">
          <a:xfrm flipV="1">
            <a:off x="5076825" y="5384801"/>
            <a:ext cx="361950" cy="214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17" name="AutoShape 24"/>
          <p:cNvCxnSpPr>
            <a:cxnSpLocks noChangeShapeType="1"/>
            <a:stCxn id="25642" idx="0"/>
            <a:endCxn id="25648" idx="5"/>
          </p:cNvCxnSpPr>
          <p:nvPr/>
        </p:nvCxnSpPr>
        <p:spPr bwMode="auto">
          <a:xfrm flipH="1" flipV="1">
            <a:off x="8083551" y="5384801"/>
            <a:ext cx="180975" cy="2127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18" name="AutoShape 25"/>
          <p:cNvCxnSpPr>
            <a:cxnSpLocks noChangeShapeType="1"/>
            <a:stCxn id="25641" idx="0"/>
            <a:endCxn id="25648" idx="3"/>
          </p:cNvCxnSpPr>
          <p:nvPr/>
        </p:nvCxnSpPr>
        <p:spPr bwMode="auto">
          <a:xfrm flipV="1">
            <a:off x="7662864" y="5384801"/>
            <a:ext cx="180975" cy="2127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nvGrpSpPr>
          <p:cNvPr id="25619" name="Group 26"/>
          <p:cNvGrpSpPr>
            <a:grpSpLocks/>
          </p:cNvGrpSpPr>
          <p:nvPr/>
        </p:nvGrpSpPr>
        <p:grpSpPr bwMode="auto">
          <a:xfrm>
            <a:off x="5389564" y="5086350"/>
            <a:ext cx="3944937" cy="338138"/>
            <a:chOff x="1711" y="3144"/>
            <a:chExt cx="2805" cy="240"/>
          </a:xfrm>
        </p:grpSpPr>
        <p:sp>
          <p:nvSpPr>
            <p:cNvPr id="25646" name="Oval 27"/>
            <p:cNvSpPr>
              <a:spLocks noChangeArrowheads="1"/>
            </p:cNvSpPr>
            <p:nvPr/>
          </p:nvSpPr>
          <p:spPr bwMode="auto">
            <a:xfrm>
              <a:off x="2566" y="3144"/>
              <a:ext cx="240" cy="24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sym typeface="Symbol" panose="05050102010706020507" pitchFamily="18" charset="2"/>
              </a:endParaRPr>
            </a:p>
          </p:txBody>
        </p:sp>
        <p:sp>
          <p:nvSpPr>
            <p:cNvPr id="25647" name="Oval 28"/>
            <p:cNvSpPr>
              <a:spLocks noChangeArrowheads="1"/>
            </p:cNvSpPr>
            <p:nvPr/>
          </p:nvSpPr>
          <p:spPr bwMode="auto">
            <a:xfrm>
              <a:off x="1711" y="3144"/>
              <a:ext cx="240" cy="24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sym typeface="Symbol" panose="05050102010706020507" pitchFamily="18" charset="2"/>
              </a:endParaRPr>
            </a:p>
          </p:txBody>
        </p:sp>
        <p:sp>
          <p:nvSpPr>
            <p:cNvPr id="25648" name="Oval 29"/>
            <p:cNvSpPr>
              <a:spLocks noChangeArrowheads="1"/>
            </p:cNvSpPr>
            <p:nvPr/>
          </p:nvSpPr>
          <p:spPr bwMode="auto">
            <a:xfrm>
              <a:off x="3421" y="3144"/>
              <a:ext cx="240" cy="24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sym typeface="Symbol" panose="05050102010706020507" pitchFamily="18" charset="2"/>
              </a:endParaRPr>
            </a:p>
          </p:txBody>
        </p:sp>
        <p:sp>
          <p:nvSpPr>
            <p:cNvPr id="25649" name="Oval 30"/>
            <p:cNvSpPr>
              <a:spLocks noChangeArrowheads="1"/>
            </p:cNvSpPr>
            <p:nvPr/>
          </p:nvSpPr>
          <p:spPr bwMode="auto">
            <a:xfrm>
              <a:off x="4276" y="3144"/>
              <a:ext cx="240" cy="24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sym typeface="Symbol" panose="05050102010706020507" pitchFamily="18" charset="2"/>
              </a:endParaRPr>
            </a:p>
          </p:txBody>
        </p:sp>
      </p:grpSp>
      <p:cxnSp>
        <p:nvCxnSpPr>
          <p:cNvPr id="25620" name="AutoShape 31"/>
          <p:cNvCxnSpPr>
            <a:cxnSpLocks noChangeShapeType="1"/>
            <a:stCxn id="25644" idx="0"/>
            <a:endCxn id="25649" idx="5"/>
          </p:cNvCxnSpPr>
          <p:nvPr/>
        </p:nvCxnSpPr>
        <p:spPr bwMode="auto">
          <a:xfrm flipH="1" flipV="1">
            <a:off x="9285288" y="5384801"/>
            <a:ext cx="182562" cy="2127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21" name="AutoShape 32"/>
          <p:cNvCxnSpPr>
            <a:cxnSpLocks noChangeShapeType="1"/>
            <a:stCxn id="25643" idx="0"/>
            <a:endCxn id="25649" idx="3"/>
          </p:cNvCxnSpPr>
          <p:nvPr/>
        </p:nvCxnSpPr>
        <p:spPr bwMode="auto">
          <a:xfrm flipV="1">
            <a:off x="8864601" y="5384801"/>
            <a:ext cx="180975" cy="2127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nvGrpSpPr>
          <p:cNvPr id="25622" name="Group 33"/>
          <p:cNvGrpSpPr>
            <a:grpSpLocks/>
          </p:cNvGrpSpPr>
          <p:nvPr/>
        </p:nvGrpSpPr>
        <p:grpSpPr bwMode="auto">
          <a:xfrm>
            <a:off x="4787900" y="5559425"/>
            <a:ext cx="4800600" cy="336550"/>
            <a:chOff x="1284" y="3552"/>
            <a:chExt cx="3413" cy="240"/>
          </a:xfrm>
        </p:grpSpPr>
        <p:sp>
          <p:nvSpPr>
            <p:cNvPr id="25638" name="Rectangle 34"/>
            <p:cNvSpPr>
              <a:spLocks noChangeAspect="1" noChangeArrowheads="1"/>
            </p:cNvSpPr>
            <p:nvPr/>
          </p:nvSpPr>
          <p:spPr bwMode="auto">
            <a:xfrm>
              <a:off x="2386" y="358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5639" name="Rectangle 35"/>
            <p:cNvSpPr>
              <a:spLocks noChangeAspect="1" noChangeArrowheads="1"/>
            </p:cNvSpPr>
            <p:nvPr/>
          </p:nvSpPr>
          <p:spPr bwMode="auto">
            <a:xfrm>
              <a:off x="2814" y="358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5640" name="Rectangle 36"/>
            <p:cNvSpPr>
              <a:spLocks noChangeAspect="1" noChangeArrowheads="1"/>
            </p:cNvSpPr>
            <p:nvPr/>
          </p:nvSpPr>
          <p:spPr bwMode="auto">
            <a:xfrm>
              <a:off x="1959" y="358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5641" name="Rectangle 37"/>
            <p:cNvSpPr>
              <a:spLocks noChangeAspect="1" noChangeArrowheads="1"/>
            </p:cNvSpPr>
            <p:nvPr/>
          </p:nvSpPr>
          <p:spPr bwMode="auto">
            <a:xfrm>
              <a:off x="3241" y="358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5642" name="Rectangle 38"/>
            <p:cNvSpPr>
              <a:spLocks noChangeAspect="1" noChangeArrowheads="1"/>
            </p:cNvSpPr>
            <p:nvPr/>
          </p:nvSpPr>
          <p:spPr bwMode="auto">
            <a:xfrm>
              <a:off x="3669" y="358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5643" name="Rectangle 39"/>
            <p:cNvSpPr>
              <a:spLocks noChangeAspect="1" noChangeArrowheads="1"/>
            </p:cNvSpPr>
            <p:nvPr/>
          </p:nvSpPr>
          <p:spPr bwMode="auto">
            <a:xfrm>
              <a:off x="4096" y="358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5644" name="Rectangle 40"/>
            <p:cNvSpPr>
              <a:spLocks noChangeAspect="1" noChangeArrowheads="1"/>
            </p:cNvSpPr>
            <p:nvPr/>
          </p:nvSpPr>
          <p:spPr bwMode="auto">
            <a:xfrm>
              <a:off x="4524" y="358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5645" name="Oval 41"/>
            <p:cNvSpPr>
              <a:spLocks noChangeArrowheads="1"/>
            </p:cNvSpPr>
            <p:nvPr/>
          </p:nvSpPr>
          <p:spPr bwMode="auto">
            <a:xfrm>
              <a:off x="1284" y="3552"/>
              <a:ext cx="240" cy="24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sym typeface="Symbol" panose="05050102010706020507" pitchFamily="18" charset="2"/>
              </a:endParaRPr>
            </a:p>
          </p:txBody>
        </p:sp>
      </p:grpSp>
      <p:grpSp>
        <p:nvGrpSpPr>
          <p:cNvPr id="25623" name="Group 42"/>
          <p:cNvGrpSpPr>
            <a:grpSpLocks/>
          </p:cNvGrpSpPr>
          <p:nvPr/>
        </p:nvGrpSpPr>
        <p:grpSpPr bwMode="auto">
          <a:xfrm>
            <a:off x="4535488" y="6032500"/>
            <a:ext cx="842962" cy="242888"/>
            <a:chOff x="1104" y="3984"/>
            <a:chExt cx="600" cy="173"/>
          </a:xfrm>
        </p:grpSpPr>
        <p:sp>
          <p:nvSpPr>
            <p:cNvPr id="25636" name="Rectangle 43"/>
            <p:cNvSpPr>
              <a:spLocks noChangeAspect="1" noChangeArrowheads="1"/>
            </p:cNvSpPr>
            <p:nvPr/>
          </p:nvSpPr>
          <p:spPr bwMode="auto">
            <a:xfrm>
              <a:off x="1104" y="3984"/>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5637" name="Rectangle 44"/>
            <p:cNvSpPr>
              <a:spLocks noChangeAspect="1" noChangeArrowheads="1"/>
            </p:cNvSpPr>
            <p:nvPr/>
          </p:nvSpPr>
          <p:spPr bwMode="auto">
            <a:xfrm>
              <a:off x="1531" y="3984"/>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grpSp>
      <p:cxnSp>
        <p:nvCxnSpPr>
          <p:cNvPr id="25624" name="AutoShape 45"/>
          <p:cNvCxnSpPr>
            <a:cxnSpLocks noChangeShapeType="1"/>
            <a:stCxn id="25637" idx="0"/>
            <a:endCxn id="25645" idx="5"/>
          </p:cNvCxnSpPr>
          <p:nvPr/>
        </p:nvCxnSpPr>
        <p:spPr bwMode="auto">
          <a:xfrm flipH="1" flipV="1">
            <a:off x="5076826" y="5856289"/>
            <a:ext cx="180975" cy="1666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5625" name="AutoShape 46"/>
          <p:cNvCxnSpPr>
            <a:cxnSpLocks noChangeShapeType="1"/>
            <a:stCxn id="25636" idx="0"/>
            <a:endCxn id="25645" idx="3"/>
          </p:cNvCxnSpPr>
          <p:nvPr/>
        </p:nvCxnSpPr>
        <p:spPr bwMode="auto">
          <a:xfrm flipV="1">
            <a:off x="4657725" y="5856289"/>
            <a:ext cx="179388" cy="1666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5626" name="Text Box 47"/>
          <p:cNvSpPr txBox="1">
            <a:spLocks noChangeArrowheads="1"/>
          </p:cNvSpPr>
          <p:nvPr/>
        </p:nvSpPr>
        <p:spPr bwMode="auto">
          <a:xfrm>
            <a:off x="3551238" y="415766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imes New Roman" panose="02020603050405020304" pitchFamily="18" charset="0"/>
              </a:rPr>
              <a:t>1</a:t>
            </a:r>
          </a:p>
        </p:txBody>
      </p:sp>
      <p:sp>
        <p:nvSpPr>
          <p:cNvPr id="25627" name="Text Box 48"/>
          <p:cNvSpPr txBox="1">
            <a:spLocks noChangeArrowheads="1"/>
          </p:cNvSpPr>
          <p:nvPr/>
        </p:nvSpPr>
        <p:spPr bwMode="auto">
          <a:xfrm>
            <a:off x="3551238" y="4618038"/>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imes New Roman" panose="02020603050405020304" pitchFamily="18" charset="0"/>
              </a:rPr>
              <a:t>2</a:t>
            </a:r>
          </a:p>
        </p:txBody>
      </p:sp>
      <p:sp>
        <p:nvSpPr>
          <p:cNvPr id="25628" name="Text Box 49"/>
          <p:cNvSpPr txBox="1">
            <a:spLocks noChangeArrowheads="1"/>
          </p:cNvSpPr>
          <p:nvPr/>
        </p:nvSpPr>
        <p:spPr bwMode="auto">
          <a:xfrm>
            <a:off x="3429001" y="5078413"/>
            <a:ext cx="542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imes New Roman" panose="02020603050405020304" pitchFamily="18" charset="0"/>
              </a:rPr>
              <a:t>2</a:t>
            </a:r>
            <a:r>
              <a:rPr lang="en-US" altLang="en-US" b="1" i="1" baseline="30000">
                <a:latin typeface="Times New Roman" panose="02020603050405020304" pitchFamily="18" charset="0"/>
              </a:rPr>
              <a:t>h</a:t>
            </a:r>
            <a:r>
              <a:rPr lang="en-US" altLang="en-US" baseline="30000">
                <a:latin typeface="Symbol" panose="05050102010706020507" pitchFamily="18" charset="2"/>
              </a:rPr>
              <a:t>-</a:t>
            </a:r>
            <a:r>
              <a:rPr lang="en-US" altLang="en-US" baseline="30000">
                <a:latin typeface="Times New Roman" panose="02020603050405020304" pitchFamily="18" charset="0"/>
              </a:rPr>
              <a:t>2</a:t>
            </a:r>
          </a:p>
        </p:txBody>
      </p:sp>
      <p:sp>
        <p:nvSpPr>
          <p:cNvPr id="25629" name="Text Box 50"/>
          <p:cNvSpPr txBox="1">
            <a:spLocks noChangeArrowheads="1"/>
          </p:cNvSpPr>
          <p:nvPr/>
        </p:nvSpPr>
        <p:spPr bwMode="auto">
          <a:xfrm>
            <a:off x="3551238" y="5538788"/>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imes New Roman" panose="02020603050405020304" pitchFamily="18" charset="0"/>
              </a:rPr>
              <a:t>1</a:t>
            </a:r>
          </a:p>
        </p:txBody>
      </p:sp>
      <p:sp>
        <p:nvSpPr>
          <p:cNvPr id="25630" name="Text Box 51"/>
          <p:cNvSpPr txBox="1">
            <a:spLocks noChangeArrowheads="1"/>
          </p:cNvSpPr>
          <p:nvPr/>
        </p:nvSpPr>
        <p:spPr bwMode="auto">
          <a:xfrm>
            <a:off x="3384550" y="3810000"/>
            <a:ext cx="5872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Calibri" panose="020F0502020204030204" pitchFamily="34" charset="0"/>
              </a:rPr>
              <a:t>keys</a:t>
            </a:r>
          </a:p>
        </p:txBody>
      </p:sp>
      <p:sp>
        <p:nvSpPr>
          <p:cNvPr id="25631" name="Text Box 52"/>
          <p:cNvSpPr txBox="1">
            <a:spLocks noChangeArrowheads="1"/>
          </p:cNvSpPr>
          <p:nvPr/>
        </p:nvSpPr>
        <p:spPr bwMode="auto">
          <a:xfrm>
            <a:off x="2822575" y="4157663"/>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imes New Roman" panose="02020603050405020304" pitchFamily="18" charset="0"/>
              </a:rPr>
              <a:t>0</a:t>
            </a:r>
          </a:p>
        </p:txBody>
      </p:sp>
      <p:sp>
        <p:nvSpPr>
          <p:cNvPr id="25632" name="Text Box 53"/>
          <p:cNvSpPr txBox="1">
            <a:spLocks noChangeArrowheads="1"/>
          </p:cNvSpPr>
          <p:nvPr/>
        </p:nvSpPr>
        <p:spPr bwMode="auto">
          <a:xfrm>
            <a:off x="2822575" y="4618038"/>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imes New Roman" panose="02020603050405020304" pitchFamily="18" charset="0"/>
              </a:rPr>
              <a:t>1</a:t>
            </a:r>
          </a:p>
        </p:txBody>
      </p:sp>
      <p:sp>
        <p:nvSpPr>
          <p:cNvPr id="25633" name="Text Box 54"/>
          <p:cNvSpPr txBox="1">
            <a:spLocks noChangeArrowheads="1"/>
          </p:cNvSpPr>
          <p:nvPr/>
        </p:nvSpPr>
        <p:spPr bwMode="auto">
          <a:xfrm>
            <a:off x="2697163" y="5073651"/>
            <a:ext cx="5508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latin typeface="Times New Roman" panose="02020603050405020304" pitchFamily="18" charset="0"/>
              </a:rPr>
              <a:t>h</a:t>
            </a:r>
            <a:r>
              <a:rPr lang="en-US" altLang="en-US">
                <a:latin typeface="Symbol" panose="05050102010706020507" pitchFamily="18" charset="2"/>
              </a:rPr>
              <a:t>-</a:t>
            </a:r>
            <a:r>
              <a:rPr lang="en-US" altLang="en-US">
                <a:latin typeface="Times New Roman" panose="02020603050405020304" pitchFamily="18" charset="0"/>
              </a:rPr>
              <a:t>2</a:t>
            </a:r>
          </a:p>
        </p:txBody>
      </p:sp>
      <p:sp>
        <p:nvSpPr>
          <p:cNvPr id="25634" name="Text Box 55"/>
          <p:cNvSpPr txBox="1">
            <a:spLocks noChangeArrowheads="1"/>
          </p:cNvSpPr>
          <p:nvPr/>
        </p:nvSpPr>
        <p:spPr bwMode="auto">
          <a:xfrm>
            <a:off x="2697163" y="5534026"/>
            <a:ext cx="5508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latin typeface="Times New Roman" panose="02020603050405020304" pitchFamily="18" charset="0"/>
              </a:rPr>
              <a:t>h</a:t>
            </a:r>
            <a:r>
              <a:rPr lang="en-US" altLang="en-US">
                <a:latin typeface="Symbol" panose="05050102010706020507" pitchFamily="18" charset="2"/>
              </a:rPr>
              <a:t>-</a:t>
            </a:r>
            <a:r>
              <a:rPr lang="en-US" altLang="en-US">
                <a:latin typeface="Times New Roman" panose="02020603050405020304" pitchFamily="18" charset="0"/>
              </a:rPr>
              <a:t>1</a:t>
            </a:r>
          </a:p>
        </p:txBody>
      </p:sp>
      <p:sp>
        <p:nvSpPr>
          <p:cNvPr id="25635" name="Text Box 56"/>
          <p:cNvSpPr txBox="1">
            <a:spLocks noChangeArrowheads="1"/>
          </p:cNvSpPr>
          <p:nvPr/>
        </p:nvSpPr>
        <p:spPr bwMode="auto">
          <a:xfrm>
            <a:off x="2590800" y="3810000"/>
            <a:ext cx="76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Calibri" panose="020F0502020204030204" pitchFamily="34" charset="0"/>
              </a:rPr>
              <a:t>depth</a:t>
            </a:r>
          </a:p>
        </p:txBody>
      </p:sp>
    </p:spTree>
    <p:extLst>
      <p:ext uri="{BB962C8B-B14F-4D97-AF65-F5344CB8AC3E}">
        <p14:creationId xmlns:p14="http://schemas.microsoft.com/office/powerpoint/2010/main" val="797205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006E409-B86E-4F80-8340-F528062D2339}" type="slidenum">
              <a:rPr lang="en-US" altLang="en-US" sz="1400">
                <a:latin typeface="Arial" panose="020B0604020202020204" pitchFamily="34" charset="0"/>
              </a:rPr>
              <a:pPr/>
              <a:t>10</a:t>
            </a:fld>
            <a:endParaRPr lang="en-US" altLang="en-US" sz="1400">
              <a:latin typeface="Arial" panose="020B0604020202020204" pitchFamily="34" charset="0"/>
            </a:endParaRPr>
          </a:p>
        </p:txBody>
      </p:sp>
      <p:sp>
        <p:nvSpPr>
          <p:cNvPr id="8195" name="Rectangle 2"/>
          <p:cNvSpPr>
            <a:spLocks noGrp="1" noChangeArrowheads="1"/>
          </p:cNvSpPr>
          <p:nvPr>
            <p:ph type="title"/>
          </p:nvPr>
        </p:nvSpPr>
        <p:spPr>
          <a:xfrm>
            <a:off x="1099457" y="-252413"/>
            <a:ext cx="10515600" cy="1325563"/>
          </a:xfrm>
        </p:spPr>
        <p:txBody>
          <a:bodyPr/>
          <a:lstStyle/>
          <a:p>
            <a:pPr eaLnBrk="1" hangingPunct="1"/>
            <a:r>
              <a:rPr lang="en-US" altLang="en-US" dirty="0"/>
              <a:t>Building up to heap sort</a:t>
            </a:r>
          </a:p>
        </p:txBody>
      </p:sp>
      <p:sp>
        <p:nvSpPr>
          <p:cNvPr id="8196" name="Rectangle 3"/>
          <p:cNvSpPr>
            <a:spLocks noGrp="1" noChangeArrowheads="1"/>
          </p:cNvSpPr>
          <p:nvPr>
            <p:ph type="body" idx="1"/>
          </p:nvPr>
        </p:nvSpPr>
        <p:spPr/>
        <p:txBody>
          <a:bodyPr/>
          <a:lstStyle/>
          <a:p>
            <a:pPr eaLnBrk="1" hangingPunct="1"/>
            <a:r>
              <a:rPr lang="en-US" altLang="en-US"/>
              <a:t>How to build a heap</a:t>
            </a:r>
          </a:p>
          <a:p>
            <a:pPr eaLnBrk="1" hangingPunct="1"/>
            <a:endParaRPr lang="en-US" altLang="en-US"/>
          </a:p>
          <a:p>
            <a:pPr eaLnBrk="1" hangingPunct="1"/>
            <a:endParaRPr lang="en-US" altLang="en-US"/>
          </a:p>
          <a:p>
            <a:pPr eaLnBrk="1" hangingPunct="1"/>
            <a:r>
              <a:rPr lang="en-US" altLang="en-US"/>
              <a:t>How to maintain a heap</a:t>
            </a:r>
          </a:p>
          <a:p>
            <a:pPr eaLnBrk="1" hangingPunct="1"/>
            <a:endParaRPr lang="en-US" altLang="en-US"/>
          </a:p>
          <a:p>
            <a:pPr eaLnBrk="1" hangingPunct="1"/>
            <a:endParaRPr lang="en-US" altLang="en-US"/>
          </a:p>
          <a:p>
            <a:pPr eaLnBrk="1" hangingPunct="1"/>
            <a:r>
              <a:rPr lang="en-US" altLang="en-US"/>
              <a:t>How to use a heap to sort data</a:t>
            </a:r>
          </a:p>
        </p:txBody>
      </p:sp>
    </p:spTree>
    <p:extLst>
      <p:ext uri="{BB962C8B-B14F-4D97-AF65-F5344CB8AC3E}">
        <p14:creationId xmlns:p14="http://schemas.microsoft.com/office/powerpoint/2010/main" val="408660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B71736D-FED3-4A57-A5CF-B8E972252ED4}" type="slidenum">
              <a:rPr lang="en-US" altLang="en-US" sz="1400">
                <a:latin typeface="Arial" panose="020B0604020202020204" pitchFamily="34" charset="0"/>
              </a:rPr>
              <a:pPr/>
              <a:t>11</a:t>
            </a:fld>
            <a:endParaRPr lang="en-US" altLang="en-US" sz="1400">
              <a:latin typeface="Arial" panose="020B0604020202020204" pitchFamily="34" charset="0"/>
            </a:endParaRPr>
          </a:p>
        </p:txBody>
      </p:sp>
      <p:sp>
        <p:nvSpPr>
          <p:cNvPr id="9219" name="Rectangle 2"/>
          <p:cNvSpPr>
            <a:spLocks noGrp="1" noChangeArrowheads="1"/>
          </p:cNvSpPr>
          <p:nvPr>
            <p:ph type="title"/>
          </p:nvPr>
        </p:nvSpPr>
        <p:spPr>
          <a:xfrm>
            <a:off x="762000" y="58465"/>
            <a:ext cx="10515600" cy="855935"/>
          </a:xfrm>
        </p:spPr>
        <p:txBody>
          <a:bodyPr/>
          <a:lstStyle/>
          <a:p>
            <a:pPr eaLnBrk="1" hangingPunct="1"/>
            <a:r>
              <a:rPr lang="en-US" altLang="en-US" dirty="0"/>
              <a:t>The heap property</a:t>
            </a:r>
          </a:p>
        </p:txBody>
      </p:sp>
      <p:sp>
        <p:nvSpPr>
          <p:cNvPr id="9220" name="Rectangle 3"/>
          <p:cNvSpPr>
            <a:spLocks noGrp="1" noChangeArrowheads="1"/>
          </p:cNvSpPr>
          <p:nvPr>
            <p:ph type="body" sz="half" idx="1"/>
          </p:nvPr>
        </p:nvSpPr>
        <p:spPr>
          <a:xfrm>
            <a:off x="2209800" y="1371600"/>
            <a:ext cx="7772400" cy="1447800"/>
          </a:xfrm>
        </p:spPr>
        <p:txBody>
          <a:bodyPr/>
          <a:lstStyle/>
          <a:p>
            <a:pPr eaLnBrk="1" hangingPunct="1"/>
            <a:r>
              <a:rPr lang="en-US" altLang="en-US" dirty="0"/>
              <a:t>A node has the </a:t>
            </a:r>
            <a:r>
              <a:rPr lang="en-US" altLang="en-US" dirty="0">
                <a:solidFill>
                  <a:schemeClr val="tx2"/>
                </a:solidFill>
              </a:rPr>
              <a:t>heap property</a:t>
            </a:r>
            <a:r>
              <a:rPr lang="en-US" altLang="en-US" dirty="0"/>
              <a:t> if the value in the node is as large as or larger than the values in its children</a:t>
            </a:r>
          </a:p>
        </p:txBody>
      </p:sp>
      <p:sp>
        <p:nvSpPr>
          <p:cNvPr id="9221" name="Rectangle 25"/>
          <p:cNvSpPr>
            <a:spLocks noGrp="1" noChangeArrowheads="1"/>
          </p:cNvSpPr>
          <p:nvPr>
            <p:ph type="body" sz="half" idx="2"/>
          </p:nvPr>
        </p:nvSpPr>
        <p:spPr>
          <a:xfrm>
            <a:off x="2209800" y="5257800"/>
            <a:ext cx="8001000" cy="1371600"/>
          </a:xfrm>
        </p:spPr>
        <p:txBody>
          <a:bodyPr/>
          <a:lstStyle/>
          <a:p>
            <a:pPr eaLnBrk="1" hangingPunct="1">
              <a:lnSpc>
                <a:spcPct val="90000"/>
              </a:lnSpc>
            </a:pPr>
            <a:r>
              <a:rPr lang="en-US" altLang="en-US"/>
              <a:t>All leaf nodes automatically have the heap property</a:t>
            </a:r>
          </a:p>
          <a:p>
            <a:pPr eaLnBrk="1" hangingPunct="1">
              <a:lnSpc>
                <a:spcPct val="90000"/>
              </a:lnSpc>
            </a:pPr>
            <a:r>
              <a:rPr lang="en-US" altLang="en-US"/>
              <a:t>A binary tree is a </a:t>
            </a:r>
            <a:r>
              <a:rPr lang="en-US" altLang="en-US">
                <a:solidFill>
                  <a:schemeClr val="tx2"/>
                </a:solidFill>
              </a:rPr>
              <a:t>heap</a:t>
            </a:r>
            <a:r>
              <a:rPr lang="en-US" altLang="en-US"/>
              <a:t> if </a:t>
            </a:r>
            <a:r>
              <a:rPr lang="en-US" altLang="en-US" i="1"/>
              <a:t>all</a:t>
            </a:r>
            <a:r>
              <a:rPr lang="en-US" altLang="en-US"/>
              <a:t> nodes in it have the heap property</a:t>
            </a:r>
          </a:p>
        </p:txBody>
      </p:sp>
      <p:grpSp>
        <p:nvGrpSpPr>
          <p:cNvPr id="2" name="Group 26"/>
          <p:cNvGrpSpPr>
            <a:grpSpLocks/>
          </p:cNvGrpSpPr>
          <p:nvPr/>
        </p:nvGrpSpPr>
        <p:grpSpPr bwMode="auto">
          <a:xfrm>
            <a:off x="2514600" y="2876552"/>
            <a:ext cx="2057400" cy="2098676"/>
            <a:chOff x="624" y="1812"/>
            <a:chExt cx="1296" cy="1322"/>
          </a:xfrm>
        </p:grpSpPr>
        <p:sp>
          <p:nvSpPr>
            <p:cNvPr id="9237" name="Oval 4"/>
            <p:cNvSpPr>
              <a:spLocks noChangeArrowheads="1"/>
            </p:cNvSpPr>
            <p:nvPr/>
          </p:nvSpPr>
          <p:spPr bwMode="auto">
            <a:xfrm>
              <a:off x="1056" y="1812"/>
              <a:ext cx="432" cy="336"/>
            </a:xfrm>
            <a:prstGeom prst="ellipse">
              <a:avLst/>
            </a:prstGeom>
            <a:solidFill>
              <a:srgbClr val="FFFFFF"/>
            </a:solidFill>
            <a:ln w="15875">
              <a:solidFill>
                <a:schemeClr val="accent2"/>
              </a:solidFill>
              <a:round/>
              <a:headEnd/>
              <a:tailEnd/>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dirty="0">
                  <a:solidFill>
                    <a:schemeClr val="accent2"/>
                  </a:solidFill>
                  <a:latin typeface="Verdana" panose="020B0604030504040204" pitchFamily="34" charset="0"/>
                </a:rPr>
                <a:t>12</a:t>
              </a:r>
            </a:p>
          </p:txBody>
        </p:sp>
        <p:sp>
          <p:nvSpPr>
            <p:cNvPr id="9238" name="Oval 5"/>
            <p:cNvSpPr>
              <a:spLocks noChangeArrowheads="1"/>
            </p:cNvSpPr>
            <p:nvPr/>
          </p:nvSpPr>
          <p:spPr bwMode="auto">
            <a:xfrm>
              <a:off x="672" y="2352"/>
              <a:ext cx="432" cy="336"/>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latin typeface="Verdana" panose="020B0604030504040204" pitchFamily="34" charset="0"/>
                </a:rPr>
                <a:t>8</a:t>
              </a:r>
            </a:p>
          </p:txBody>
        </p:sp>
        <p:sp>
          <p:nvSpPr>
            <p:cNvPr id="9239" name="Oval 6"/>
            <p:cNvSpPr>
              <a:spLocks noChangeArrowheads="1"/>
            </p:cNvSpPr>
            <p:nvPr/>
          </p:nvSpPr>
          <p:spPr bwMode="auto">
            <a:xfrm>
              <a:off x="1488" y="2352"/>
              <a:ext cx="432" cy="336"/>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latin typeface="Verdana" panose="020B0604030504040204" pitchFamily="34" charset="0"/>
                </a:rPr>
                <a:t>3</a:t>
              </a:r>
            </a:p>
          </p:txBody>
        </p:sp>
        <p:sp>
          <p:nvSpPr>
            <p:cNvPr id="9240" name="Line 7"/>
            <p:cNvSpPr>
              <a:spLocks noChangeShapeType="1"/>
            </p:cNvSpPr>
            <p:nvPr/>
          </p:nvSpPr>
          <p:spPr bwMode="auto">
            <a:xfrm flipH="1">
              <a:off x="960" y="2112"/>
              <a:ext cx="192" cy="24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1" name="Line 8"/>
            <p:cNvSpPr>
              <a:spLocks noChangeShapeType="1"/>
            </p:cNvSpPr>
            <p:nvPr/>
          </p:nvSpPr>
          <p:spPr bwMode="auto">
            <a:xfrm>
              <a:off x="1392" y="2112"/>
              <a:ext cx="192"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2" name="Text Box 19"/>
            <p:cNvSpPr txBox="1">
              <a:spLocks noChangeArrowheads="1"/>
            </p:cNvSpPr>
            <p:nvPr/>
          </p:nvSpPr>
          <p:spPr bwMode="auto">
            <a:xfrm>
              <a:off x="624" y="2688"/>
              <a:ext cx="1248"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000" dirty="0">
                  <a:latin typeface="Times New Roman" panose="02020603050405020304" pitchFamily="18" charset="0"/>
                </a:rPr>
                <a:t>Orange node has heap property</a:t>
              </a:r>
            </a:p>
          </p:txBody>
        </p:sp>
      </p:grpSp>
      <p:grpSp>
        <p:nvGrpSpPr>
          <p:cNvPr id="3" name="Group 27"/>
          <p:cNvGrpSpPr>
            <a:grpSpLocks/>
          </p:cNvGrpSpPr>
          <p:nvPr/>
        </p:nvGrpSpPr>
        <p:grpSpPr bwMode="auto">
          <a:xfrm>
            <a:off x="5029200" y="2876552"/>
            <a:ext cx="1981200" cy="2098676"/>
            <a:chOff x="2208" y="1812"/>
            <a:chExt cx="1248" cy="1322"/>
          </a:xfrm>
        </p:grpSpPr>
        <p:sp>
          <p:nvSpPr>
            <p:cNvPr id="9231" name="Oval 9"/>
            <p:cNvSpPr>
              <a:spLocks noChangeArrowheads="1"/>
            </p:cNvSpPr>
            <p:nvPr/>
          </p:nvSpPr>
          <p:spPr bwMode="auto">
            <a:xfrm>
              <a:off x="2592" y="1812"/>
              <a:ext cx="432" cy="336"/>
            </a:xfrm>
            <a:prstGeom prst="ellipse">
              <a:avLst/>
            </a:prstGeom>
            <a:noFill/>
            <a:ln w="158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chemeClr val="accent2"/>
                  </a:solidFill>
                  <a:latin typeface="Verdana" panose="020B0604030504040204" pitchFamily="34" charset="0"/>
                </a:rPr>
                <a:t>12</a:t>
              </a:r>
            </a:p>
          </p:txBody>
        </p:sp>
        <p:sp>
          <p:nvSpPr>
            <p:cNvPr id="9232" name="Oval 10"/>
            <p:cNvSpPr>
              <a:spLocks noChangeArrowheads="1"/>
            </p:cNvSpPr>
            <p:nvPr/>
          </p:nvSpPr>
          <p:spPr bwMode="auto">
            <a:xfrm>
              <a:off x="2208" y="2352"/>
              <a:ext cx="432" cy="336"/>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latin typeface="Verdana" panose="020B0604030504040204" pitchFamily="34" charset="0"/>
                </a:rPr>
                <a:t>8</a:t>
              </a:r>
            </a:p>
          </p:txBody>
        </p:sp>
        <p:sp>
          <p:nvSpPr>
            <p:cNvPr id="9233" name="Oval 11"/>
            <p:cNvSpPr>
              <a:spLocks noChangeArrowheads="1"/>
            </p:cNvSpPr>
            <p:nvPr/>
          </p:nvSpPr>
          <p:spPr bwMode="auto">
            <a:xfrm>
              <a:off x="3024" y="2352"/>
              <a:ext cx="432" cy="336"/>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latin typeface="Verdana" panose="020B0604030504040204" pitchFamily="34" charset="0"/>
                </a:rPr>
                <a:t>12</a:t>
              </a:r>
            </a:p>
          </p:txBody>
        </p:sp>
        <p:sp>
          <p:nvSpPr>
            <p:cNvPr id="9234" name="Line 12"/>
            <p:cNvSpPr>
              <a:spLocks noChangeShapeType="1"/>
            </p:cNvSpPr>
            <p:nvPr/>
          </p:nvSpPr>
          <p:spPr bwMode="auto">
            <a:xfrm flipH="1">
              <a:off x="2496" y="2112"/>
              <a:ext cx="192" cy="24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13"/>
            <p:cNvSpPr>
              <a:spLocks noChangeShapeType="1"/>
            </p:cNvSpPr>
            <p:nvPr/>
          </p:nvSpPr>
          <p:spPr bwMode="auto">
            <a:xfrm>
              <a:off x="2928" y="2112"/>
              <a:ext cx="192"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6" name="Text Box 20"/>
            <p:cNvSpPr txBox="1">
              <a:spLocks noChangeArrowheads="1"/>
            </p:cNvSpPr>
            <p:nvPr/>
          </p:nvSpPr>
          <p:spPr bwMode="auto">
            <a:xfrm>
              <a:off x="2208" y="2688"/>
              <a:ext cx="1248"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000" dirty="0">
                  <a:latin typeface="Times New Roman" panose="02020603050405020304" pitchFamily="18" charset="0"/>
                </a:rPr>
                <a:t>Orange node has heap property</a:t>
              </a:r>
            </a:p>
          </p:txBody>
        </p:sp>
      </p:grpSp>
      <p:grpSp>
        <p:nvGrpSpPr>
          <p:cNvPr id="4" name="Group 28"/>
          <p:cNvGrpSpPr>
            <a:grpSpLocks/>
          </p:cNvGrpSpPr>
          <p:nvPr/>
        </p:nvGrpSpPr>
        <p:grpSpPr bwMode="auto">
          <a:xfrm>
            <a:off x="7239000" y="2876552"/>
            <a:ext cx="2590800" cy="2098676"/>
            <a:chOff x="3600" y="1812"/>
            <a:chExt cx="1632" cy="1322"/>
          </a:xfrm>
        </p:grpSpPr>
        <p:sp>
          <p:nvSpPr>
            <p:cNvPr id="9225" name="Oval 14"/>
            <p:cNvSpPr>
              <a:spLocks noChangeArrowheads="1"/>
            </p:cNvSpPr>
            <p:nvPr/>
          </p:nvSpPr>
          <p:spPr bwMode="auto">
            <a:xfrm>
              <a:off x="4128" y="1812"/>
              <a:ext cx="432" cy="336"/>
            </a:xfrm>
            <a:prstGeom prst="ellipse">
              <a:avLst/>
            </a:prstGeom>
            <a:noFill/>
            <a:ln w="158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chemeClr val="accent2"/>
                  </a:solidFill>
                  <a:latin typeface="Verdana" panose="020B0604030504040204" pitchFamily="34" charset="0"/>
                </a:rPr>
                <a:t>12</a:t>
              </a:r>
            </a:p>
          </p:txBody>
        </p:sp>
        <p:sp>
          <p:nvSpPr>
            <p:cNvPr id="9226" name="Oval 15"/>
            <p:cNvSpPr>
              <a:spLocks noChangeArrowheads="1"/>
            </p:cNvSpPr>
            <p:nvPr/>
          </p:nvSpPr>
          <p:spPr bwMode="auto">
            <a:xfrm>
              <a:off x="3744" y="2352"/>
              <a:ext cx="432" cy="336"/>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latin typeface="Verdana" panose="020B0604030504040204" pitchFamily="34" charset="0"/>
                </a:rPr>
                <a:t>8</a:t>
              </a:r>
            </a:p>
          </p:txBody>
        </p:sp>
        <p:sp>
          <p:nvSpPr>
            <p:cNvPr id="9227" name="Oval 16"/>
            <p:cNvSpPr>
              <a:spLocks noChangeArrowheads="1"/>
            </p:cNvSpPr>
            <p:nvPr/>
          </p:nvSpPr>
          <p:spPr bwMode="auto">
            <a:xfrm>
              <a:off x="4560" y="2352"/>
              <a:ext cx="432" cy="336"/>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latin typeface="Verdana" panose="020B0604030504040204" pitchFamily="34" charset="0"/>
                </a:rPr>
                <a:t>14</a:t>
              </a:r>
            </a:p>
          </p:txBody>
        </p:sp>
        <p:sp>
          <p:nvSpPr>
            <p:cNvPr id="9228" name="Line 17"/>
            <p:cNvSpPr>
              <a:spLocks noChangeShapeType="1"/>
            </p:cNvSpPr>
            <p:nvPr/>
          </p:nvSpPr>
          <p:spPr bwMode="auto">
            <a:xfrm flipH="1">
              <a:off x="4032" y="2112"/>
              <a:ext cx="192" cy="24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9" name="Line 18"/>
            <p:cNvSpPr>
              <a:spLocks noChangeShapeType="1"/>
            </p:cNvSpPr>
            <p:nvPr/>
          </p:nvSpPr>
          <p:spPr bwMode="auto">
            <a:xfrm>
              <a:off x="4464" y="2112"/>
              <a:ext cx="192"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0" name="Text Box 21"/>
            <p:cNvSpPr txBox="1">
              <a:spLocks noChangeArrowheads="1"/>
            </p:cNvSpPr>
            <p:nvPr/>
          </p:nvSpPr>
          <p:spPr bwMode="auto">
            <a:xfrm>
              <a:off x="3600" y="2688"/>
              <a:ext cx="1632"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000" dirty="0">
                  <a:latin typeface="Times New Roman" panose="02020603050405020304" pitchFamily="18" charset="0"/>
                </a:rPr>
                <a:t>Orange node does not have heap property</a:t>
              </a:r>
            </a:p>
          </p:txBody>
        </p:sp>
      </p:grpSp>
    </p:spTree>
    <p:extLst>
      <p:ext uri="{BB962C8B-B14F-4D97-AF65-F5344CB8AC3E}">
        <p14:creationId xmlns:p14="http://schemas.microsoft.com/office/powerpoint/2010/main" val="2120418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F082911-A005-4F64-926C-0359F40D6FEB}" type="slidenum">
              <a:rPr lang="en-US" altLang="en-US" sz="1400">
                <a:latin typeface="Arial" panose="020B0604020202020204" pitchFamily="34" charset="0"/>
              </a:rPr>
              <a:pPr/>
              <a:t>12</a:t>
            </a:fld>
            <a:endParaRPr lang="en-US" altLang="en-US" sz="1400">
              <a:latin typeface="Arial" panose="020B0604020202020204" pitchFamily="34" charset="0"/>
            </a:endParaRPr>
          </a:p>
        </p:txBody>
      </p:sp>
      <p:sp>
        <p:nvSpPr>
          <p:cNvPr id="10243" name="Rectangle 2"/>
          <p:cNvSpPr>
            <a:spLocks noGrp="1" noChangeArrowheads="1"/>
          </p:cNvSpPr>
          <p:nvPr>
            <p:ph type="title"/>
          </p:nvPr>
        </p:nvSpPr>
        <p:spPr>
          <a:xfrm>
            <a:off x="838200" y="136525"/>
            <a:ext cx="10515600" cy="701675"/>
          </a:xfrm>
        </p:spPr>
        <p:txBody>
          <a:bodyPr/>
          <a:lstStyle/>
          <a:p>
            <a:pPr eaLnBrk="1" hangingPunct="1"/>
            <a:r>
              <a:rPr lang="en-US" altLang="en-US" sz="3600" dirty="0" err="1">
                <a:latin typeface="Verdana" panose="020B0604030504040204" pitchFamily="34" charset="0"/>
              </a:rPr>
              <a:t>Heapify</a:t>
            </a:r>
            <a:endParaRPr lang="en-US" altLang="en-US" sz="3600" dirty="0">
              <a:latin typeface="Verdana" panose="020B0604030504040204" pitchFamily="34" charset="0"/>
            </a:endParaRPr>
          </a:p>
        </p:txBody>
      </p:sp>
      <p:sp>
        <p:nvSpPr>
          <p:cNvPr id="10244" name="Rectangle 3"/>
          <p:cNvSpPr>
            <a:spLocks noGrp="1" noChangeArrowheads="1"/>
          </p:cNvSpPr>
          <p:nvPr>
            <p:ph type="body" sz="half" idx="1"/>
          </p:nvPr>
        </p:nvSpPr>
        <p:spPr>
          <a:xfrm>
            <a:off x="2209800" y="1371600"/>
            <a:ext cx="7772400" cy="1524000"/>
          </a:xfrm>
        </p:spPr>
        <p:txBody>
          <a:bodyPr/>
          <a:lstStyle/>
          <a:p>
            <a:pPr eaLnBrk="1" hangingPunct="1"/>
            <a:r>
              <a:rPr lang="en-US" altLang="en-US" sz="2400"/>
              <a:t>Given a node that does not have the heap property, you can give it the heap property by exchanging its value with the value of the larger child</a:t>
            </a:r>
          </a:p>
        </p:txBody>
      </p:sp>
      <p:sp>
        <p:nvSpPr>
          <p:cNvPr id="10245" name="Rectangle 4"/>
          <p:cNvSpPr>
            <a:spLocks noGrp="1" noChangeArrowheads="1"/>
          </p:cNvSpPr>
          <p:nvPr>
            <p:ph type="body" sz="half" idx="2"/>
          </p:nvPr>
        </p:nvSpPr>
        <p:spPr>
          <a:xfrm>
            <a:off x="2133600" y="5334000"/>
            <a:ext cx="7848600" cy="1295400"/>
          </a:xfrm>
        </p:spPr>
        <p:txBody>
          <a:bodyPr/>
          <a:lstStyle/>
          <a:p>
            <a:r>
              <a:rPr lang="en-US" altLang="en-US" sz="2400" dirty="0"/>
              <a:t>This is sometimes called </a:t>
            </a:r>
            <a:r>
              <a:rPr lang="en-US" altLang="en-US" sz="2400" dirty="0" err="1"/>
              <a:t>Heapify</a:t>
            </a:r>
            <a:r>
              <a:rPr lang="en-US" altLang="en-US" sz="2400" dirty="0"/>
              <a:t> (</a:t>
            </a:r>
            <a:r>
              <a:rPr lang="en-US" altLang="en-US" sz="2400" dirty="0">
                <a:solidFill>
                  <a:schemeClr val="tx2"/>
                </a:solidFill>
              </a:rPr>
              <a:t>sifting down)</a:t>
            </a:r>
          </a:p>
        </p:txBody>
      </p:sp>
      <p:grpSp>
        <p:nvGrpSpPr>
          <p:cNvPr id="2" name="Group 21"/>
          <p:cNvGrpSpPr>
            <a:grpSpLocks/>
          </p:cNvGrpSpPr>
          <p:nvPr/>
        </p:nvGrpSpPr>
        <p:grpSpPr bwMode="auto">
          <a:xfrm>
            <a:off x="6629400" y="2800352"/>
            <a:ext cx="1981200" cy="2098676"/>
            <a:chOff x="3216" y="1764"/>
            <a:chExt cx="1248" cy="1322"/>
          </a:xfrm>
        </p:grpSpPr>
        <p:sp>
          <p:nvSpPr>
            <p:cNvPr id="10255" name="Oval 6"/>
            <p:cNvSpPr>
              <a:spLocks noChangeArrowheads="1"/>
            </p:cNvSpPr>
            <p:nvPr/>
          </p:nvSpPr>
          <p:spPr bwMode="auto">
            <a:xfrm>
              <a:off x="3600" y="1764"/>
              <a:ext cx="432" cy="336"/>
            </a:xfrm>
            <a:prstGeom prst="ellipse">
              <a:avLst/>
            </a:prstGeom>
            <a:noFill/>
            <a:ln w="158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chemeClr val="accent2"/>
                  </a:solidFill>
                  <a:latin typeface="Verdana" panose="020B0604030504040204" pitchFamily="34" charset="0"/>
                </a:rPr>
                <a:t>14</a:t>
              </a:r>
            </a:p>
          </p:txBody>
        </p:sp>
        <p:sp>
          <p:nvSpPr>
            <p:cNvPr id="10256" name="Oval 7"/>
            <p:cNvSpPr>
              <a:spLocks noChangeArrowheads="1"/>
            </p:cNvSpPr>
            <p:nvPr/>
          </p:nvSpPr>
          <p:spPr bwMode="auto">
            <a:xfrm>
              <a:off x="3216" y="2304"/>
              <a:ext cx="432" cy="336"/>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latin typeface="Verdana" panose="020B0604030504040204" pitchFamily="34" charset="0"/>
                </a:rPr>
                <a:t>8</a:t>
              </a:r>
            </a:p>
          </p:txBody>
        </p:sp>
        <p:sp>
          <p:nvSpPr>
            <p:cNvPr id="10257" name="Oval 8"/>
            <p:cNvSpPr>
              <a:spLocks noChangeArrowheads="1"/>
            </p:cNvSpPr>
            <p:nvPr/>
          </p:nvSpPr>
          <p:spPr bwMode="auto">
            <a:xfrm>
              <a:off x="4032" y="2304"/>
              <a:ext cx="432" cy="336"/>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latin typeface="Verdana" panose="020B0604030504040204" pitchFamily="34" charset="0"/>
                </a:rPr>
                <a:t>12</a:t>
              </a:r>
            </a:p>
          </p:txBody>
        </p:sp>
        <p:sp>
          <p:nvSpPr>
            <p:cNvPr id="10258" name="Line 9"/>
            <p:cNvSpPr>
              <a:spLocks noChangeShapeType="1"/>
            </p:cNvSpPr>
            <p:nvPr/>
          </p:nvSpPr>
          <p:spPr bwMode="auto">
            <a:xfrm flipH="1">
              <a:off x="3504" y="2064"/>
              <a:ext cx="192" cy="24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9" name="Line 10"/>
            <p:cNvSpPr>
              <a:spLocks noChangeShapeType="1"/>
            </p:cNvSpPr>
            <p:nvPr/>
          </p:nvSpPr>
          <p:spPr bwMode="auto">
            <a:xfrm>
              <a:off x="3936" y="2064"/>
              <a:ext cx="192"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0" name="Text Box 11"/>
            <p:cNvSpPr txBox="1">
              <a:spLocks noChangeArrowheads="1"/>
            </p:cNvSpPr>
            <p:nvPr/>
          </p:nvSpPr>
          <p:spPr bwMode="auto">
            <a:xfrm>
              <a:off x="3216" y="2640"/>
              <a:ext cx="1248"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000" dirty="0">
                  <a:latin typeface="Times New Roman" panose="02020603050405020304" pitchFamily="18" charset="0"/>
                </a:rPr>
                <a:t>Orange node has heap property</a:t>
              </a:r>
            </a:p>
          </p:txBody>
        </p:sp>
      </p:grpSp>
      <p:grpSp>
        <p:nvGrpSpPr>
          <p:cNvPr id="3" name="Group 20"/>
          <p:cNvGrpSpPr>
            <a:grpSpLocks/>
          </p:cNvGrpSpPr>
          <p:nvPr/>
        </p:nvGrpSpPr>
        <p:grpSpPr bwMode="auto">
          <a:xfrm>
            <a:off x="2971800" y="2800352"/>
            <a:ext cx="2590800" cy="2098676"/>
            <a:chOff x="912" y="1764"/>
            <a:chExt cx="1632" cy="1322"/>
          </a:xfrm>
        </p:grpSpPr>
        <p:sp>
          <p:nvSpPr>
            <p:cNvPr id="10249" name="Oval 13"/>
            <p:cNvSpPr>
              <a:spLocks noChangeArrowheads="1"/>
            </p:cNvSpPr>
            <p:nvPr/>
          </p:nvSpPr>
          <p:spPr bwMode="auto">
            <a:xfrm>
              <a:off x="1440" y="1764"/>
              <a:ext cx="432" cy="336"/>
            </a:xfrm>
            <a:prstGeom prst="ellipse">
              <a:avLst/>
            </a:prstGeom>
            <a:noFill/>
            <a:ln w="158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chemeClr val="accent2"/>
                  </a:solidFill>
                  <a:latin typeface="Verdana" panose="020B0604030504040204" pitchFamily="34" charset="0"/>
                </a:rPr>
                <a:t>12</a:t>
              </a:r>
            </a:p>
          </p:txBody>
        </p:sp>
        <p:sp>
          <p:nvSpPr>
            <p:cNvPr id="10250" name="Oval 14"/>
            <p:cNvSpPr>
              <a:spLocks noChangeArrowheads="1"/>
            </p:cNvSpPr>
            <p:nvPr/>
          </p:nvSpPr>
          <p:spPr bwMode="auto">
            <a:xfrm>
              <a:off x="1056" y="2304"/>
              <a:ext cx="432" cy="336"/>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latin typeface="Verdana" panose="020B0604030504040204" pitchFamily="34" charset="0"/>
                </a:rPr>
                <a:t>8</a:t>
              </a:r>
            </a:p>
          </p:txBody>
        </p:sp>
        <p:sp>
          <p:nvSpPr>
            <p:cNvPr id="10251" name="Oval 15"/>
            <p:cNvSpPr>
              <a:spLocks noChangeArrowheads="1"/>
            </p:cNvSpPr>
            <p:nvPr/>
          </p:nvSpPr>
          <p:spPr bwMode="auto">
            <a:xfrm>
              <a:off x="1872" y="2304"/>
              <a:ext cx="432" cy="336"/>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latin typeface="Verdana" panose="020B0604030504040204" pitchFamily="34" charset="0"/>
                </a:rPr>
                <a:t>14</a:t>
              </a:r>
            </a:p>
          </p:txBody>
        </p:sp>
        <p:sp>
          <p:nvSpPr>
            <p:cNvPr id="10252" name="Line 16"/>
            <p:cNvSpPr>
              <a:spLocks noChangeShapeType="1"/>
            </p:cNvSpPr>
            <p:nvPr/>
          </p:nvSpPr>
          <p:spPr bwMode="auto">
            <a:xfrm flipH="1">
              <a:off x="1344" y="2064"/>
              <a:ext cx="192" cy="24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3" name="Line 17"/>
            <p:cNvSpPr>
              <a:spLocks noChangeShapeType="1"/>
            </p:cNvSpPr>
            <p:nvPr/>
          </p:nvSpPr>
          <p:spPr bwMode="auto">
            <a:xfrm>
              <a:off x="1776" y="2064"/>
              <a:ext cx="192"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4" name="Text Box 18"/>
            <p:cNvSpPr txBox="1">
              <a:spLocks noChangeArrowheads="1"/>
            </p:cNvSpPr>
            <p:nvPr/>
          </p:nvSpPr>
          <p:spPr bwMode="auto">
            <a:xfrm>
              <a:off x="912" y="2640"/>
              <a:ext cx="1632"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000" dirty="0">
                  <a:latin typeface="Times New Roman" panose="02020603050405020304" pitchFamily="18" charset="0"/>
                </a:rPr>
                <a:t>Orange node does not have heap property</a:t>
              </a:r>
            </a:p>
          </p:txBody>
        </p:sp>
      </p:grpSp>
      <p:sp>
        <p:nvSpPr>
          <p:cNvPr id="11283" name="AutoShape 19"/>
          <p:cNvSpPr>
            <a:spLocks noChangeArrowheads="1"/>
          </p:cNvSpPr>
          <p:nvPr/>
        </p:nvSpPr>
        <p:spPr bwMode="auto">
          <a:xfrm>
            <a:off x="5562600" y="3200400"/>
            <a:ext cx="685800" cy="304800"/>
          </a:xfrm>
          <a:prstGeom prst="rightArrow">
            <a:avLst>
              <a:gd name="adj1" fmla="val 50000"/>
              <a:gd name="adj2" fmla="val 56250"/>
            </a:avLst>
          </a:prstGeom>
          <a:solidFill>
            <a:schemeClr val="tx1"/>
          </a:solidFill>
          <a:ln w="15875">
            <a:solidFill>
              <a:schemeClr val="tx1"/>
            </a:solidFill>
            <a:miter lim="800000"/>
            <a:headEnd/>
            <a:tailEnd/>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Tree>
    <p:extLst>
      <p:ext uri="{BB962C8B-B14F-4D97-AF65-F5344CB8AC3E}">
        <p14:creationId xmlns:p14="http://schemas.microsoft.com/office/powerpoint/2010/main" val="2055255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83"/>
                                        </p:tgtEl>
                                        <p:attrNameLst>
                                          <p:attrName>style.visibility</p:attrName>
                                        </p:attrNameLst>
                                      </p:cBhvr>
                                      <p:to>
                                        <p:strVal val="visible"/>
                                      </p:to>
                                    </p:set>
                                    <p:animEffect transition="in" filter="wipe(left)">
                                      <p:cBhvr>
                                        <p:cTn id="12" dur="500"/>
                                        <p:tgtEl>
                                          <p:spTgt spid="112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838200" y="208371"/>
            <a:ext cx="10515600" cy="640715"/>
          </a:xfrm>
        </p:spPr>
        <p:txBody>
          <a:bodyPr/>
          <a:lstStyle/>
          <a:p>
            <a:pPr eaLnBrk="1" hangingPunct="1"/>
            <a:r>
              <a:rPr lang="en-US" altLang="en-US" sz="3600" dirty="0" err="1">
                <a:latin typeface="Verdana" panose="020B0604030504040204" pitchFamily="34" charset="0"/>
              </a:rPr>
              <a:t>Heapify</a:t>
            </a:r>
            <a:endParaRPr lang="en-US" altLang="en-US" sz="3600" dirty="0">
              <a:latin typeface="Verdana" panose="020B0604030504040204" pitchFamily="34" charset="0"/>
            </a:endParaRPr>
          </a:p>
        </p:txBody>
      </p:sp>
      <p:sp>
        <p:nvSpPr>
          <p:cNvPr id="8" name="Rectangle 7"/>
          <p:cNvSpPr/>
          <p:nvPr/>
        </p:nvSpPr>
        <p:spPr>
          <a:xfrm>
            <a:off x="2551610" y="732923"/>
            <a:ext cx="8003177" cy="6463308"/>
          </a:xfrm>
          <a:prstGeom prst="rect">
            <a:avLst/>
          </a:prstGeom>
        </p:spPr>
        <p:txBody>
          <a:bodyPr wrap="square">
            <a:spAutoFit/>
          </a:bodyPr>
          <a:lstStyle/>
          <a:p>
            <a:r>
              <a:rPr lang="en-US" dirty="0"/>
              <a:t>void </a:t>
            </a:r>
            <a:r>
              <a:rPr lang="en-US" dirty="0" err="1"/>
              <a:t>heapify</a:t>
            </a:r>
            <a:r>
              <a:rPr lang="en-US" dirty="0"/>
              <a:t>(</a:t>
            </a:r>
            <a:r>
              <a:rPr lang="en-US" dirty="0" err="1"/>
              <a:t>int</a:t>
            </a:r>
            <a:r>
              <a:rPr lang="en-US" dirty="0"/>
              <a:t> </a:t>
            </a:r>
            <a:r>
              <a:rPr lang="en-US" dirty="0" err="1"/>
              <a:t>arr</a:t>
            </a:r>
            <a:r>
              <a:rPr lang="en-US" dirty="0"/>
              <a:t>[], </a:t>
            </a:r>
            <a:r>
              <a:rPr lang="en-US" dirty="0" err="1"/>
              <a:t>int</a:t>
            </a:r>
            <a:r>
              <a:rPr lang="en-US" dirty="0"/>
              <a:t> n, </a:t>
            </a:r>
            <a:r>
              <a:rPr lang="en-US" dirty="0" err="1"/>
              <a:t>int</a:t>
            </a:r>
            <a:r>
              <a:rPr lang="en-US" dirty="0"/>
              <a:t> </a:t>
            </a:r>
            <a:r>
              <a:rPr lang="en-US" dirty="0" err="1"/>
              <a:t>i</a:t>
            </a:r>
            <a:r>
              <a:rPr lang="en-US" dirty="0"/>
              <a:t>) </a:t>
            </a:r>
          </a:p>
          <a:p>
            <a:r>
              <a:rPr lang="en-US" dirty="0"/>
              <a:t>{ </a:t>
            </a:r>
          </a:p>
          <a:p>
            <a:r>
              <a:rPr lang="en-US" dirty="0"/>
              <a:t>    </a:t>
            </a:r>
            <a:r>
              <a:rPr lang="en-US" dirty="0" err="1"/>
              <a:t>int</a:t>
            </a:r>
            <a:r>
              <a:rPr lang="en-US" dirty="0"/>
              <a:t> largest = </a:t>
            </a:r>
            <a:r>
              <a:rPr lang="en-US" dirty="0" err="1"/>
              <a:t>i</a:t>
            </a:r>
            <a:r>
              <a:rPr lang="en-US" dirty="0"/>
              <a:t>; // Initialize largest as root </a:t>
            </a:r>
          </a:p>
          <a:p>
            <a:r>
              <a:rPr lang="en-US" dirty="0"/>
              <a:t>    </a:t>
            </a:r>
            <a:r>
              <a:rPr lang="en-US" dirty="0" err="1"/>
              <a:t>int</a:t>
            </a:r>
            <a:r>
              <a:rPr lang="en-US" dirty="0"/>
              <a:t> l = 2*</a:t>
            </a:r>
            <a:r>
              <a:rPr lang="en-US" dirty="0" err="1"/>
              <a:t>i</a:t>
            </a:r>
            <a:r>
              <a:rPr lang="en-US" dirty="0"/>
              <a:t> ; // left = 2*</a:t>
            </a:r>
            <a:r>
              <a:rPr lang="en-US" dirty="0" err="1"/>
              <a:t>i</a:t>
            </a:r>
            <a:endParaRPr lang="en-US" dirty="0"/>
          </a:p>
          <a:p>
            <a:r>
              <a:rPr lang="en-US" dirty="0"/>
              <a:t>    </a:t>
            </a:r>
            <a:r>
              <a:rPr lang="en-US" dirty="0" err="1"/>
              <a:t>int</a:t>
            </a:r>
            <a:r>
              <a:rPr lang="en-US" dirty="0"/>
              <a:t> r = 2*</a:t>
            </a:r>
            <a:r>
              <a:rPr lang="en-US" dirty="0" err="1"/>
              <a:t>i</a:t>
            </a:r>
            <a:r>
              <a:rPr lang="en-US" dirty="0"/>
              <a:t> + 1; // right = 2*</a:t>
            </a:r>
            <a:r>
              <a:rPr lang="en-US" dirty="0" err="1"/>
              <a:t>i</a:t>
            </a:r>
            <a:r>
              <a:rPr lang="en-US" dirty="0"/>
              <a:t> + 1 </a:t>
            </a:r>
          </a:p>
          <a:p>
            <a:r>
              <a:rPr lang="en-US" dirty="0"/>
              <a:t>  </a:t>
            </a:r>
          </a:p>
          <a:p>
            <a:r>
              <a:rPr lang="en-US" dirty="0"/>
              <a:t>    // If left child is larger than root </a:t>
            </a:r>
          </a:p>
          <a:p>
            <a:r>
              <a:rPr lang="en-US" dirty="0"/>
              <a:t>    if (l &lt; n &amp;&amp; </a:t>
            </a:r>
            <a:r>
              <a:rPr lang="en-US" dirty="0" err="1"/>
              <a:t>arr</a:t>
            </a:r>
            <a:r>
              <a:rPr lang="en-US" dirty="0"/>
              <a:t>[l] &gt; </a:t>
            </a:r>
            <a:r>
              <a:rPr lang="en-US" dirty="0" err="1"/>
              <a:t>arr</a:t>
            </a:r>
            <a:r>
              <a:rPr lang="en-US" dirty="0"/>
              <a:t>[largest]) </a:t>
            </a:r>
          </a:p>
          <a:p>
            <a:r>
              <a:rPr lang="en-US" dirty="0"/>
              <a:t>        largest = l; </a:t>
            </a:r>
          </a:p>
          <a:p>
            <a:r>
              <a:rPr lang="en-US" dirty="0"/>
              <a:t>  </a:t>
            </a:r>
          </a:p>
          <a:p>
            <a:r>
              <a:rPr lang="en-US" dirty="0"/>
              <a:t>    // If right child is larger than largest so far </a:t>
            </a:r>
          </a:p>
          <a:p>
            <a:r>
              <a:rPr lang="en-US" dirty="0"/>
              <a:t>    if (r &lt; n &amp;&amp; </a:t>
            </a:r>
            <a:r>
              <a:rPr lang="en-US" dirty="0" err="1"/>
              <a:t>arr</a:t>
            </a:r>
            <a:r>
              <a:rPr lang="en-US" dirty="0"/>
              <a:t>[r] &gt; </a:t>
            </a:r>
            <a:r>
              <a:rPr lang="en-US" dirty="0" err="1"/>
              <a:t>arr</a:t>
            </a:r>
            <a:r>
              <a:rPr lang="en-US" dirty="0"/>
              <a:t>[largest]) </a:t>
            </a:r>
          </a:p>
          <a:p>
            <a:r>
              <a:rPr lang="en-US" dirty="0"/>
              <a:t>        largest = r; </a:t>
            </a:r>
          </a:p>
          <a:p>
            <a:r>
              <a:rPr lang="en-US" dirty="0"/>
              <a:t>  </a:t>
            </a:r>
          </a:p>
          <a:p>
            <a:r>
              <a:rPr lang="en-US" dirty="0"/>
              <a:t>    // If largest is not root </a:t>
            </a:r>
          </a:p>
          <a:p>
            <a:r>
              <a:rPr lang="en-US" dirty="0"/>
              <a:t>    if (largest != </a:t>
            </a:r>
            <a:r>
              <a:rPr lang="en-US" dirty="0" err="1"/>
              <a:t>i</a:t>
            </a:r>
            <a:r>
              <a:rPr lang="en-US" dirty="0"/>
              <a:t>) </a:t>
            </a:r>
          </a:p>
          <a:p>
            <a:r>
              <a:rPr lang="en-US" dirty="0"/>
              <a:t>    { </a:t>
            </a:r>
          </a:p>
          <a:p>
            <a:r>
              <a:rPr lang="en-US" dirty="0"/>
              <a:t>        swap(</a:t>
            </a:r>
            <a:r>
              <a:rPr lang="en-US" dirty="0" err="1"/>
              <a:t>arr</a:t>
            </a:r>
            <a:r>
              <a:rPr lang="en-US" dirty="0"/>
              <a:t>[</a:t>
            </a:r>
            <a:r>
              <a:rPr lang="en-US" dirty="0" err="1"/>
              <a:t>i</a:t>
            </a:r>
            <a:r>
              <a:rPr lang="en-US" dirty="0"/>
              <a:t>], </a:t>
            </a:r>
            <a:r>
              <a:rPr lang="en-US" dirty="0" err="1"/>
              <a:t>arr</a:t>
            </a:r>
            <a:r>
              <a:rPr lang="en-US" dirty="0"/>
              <a:t>[largest]); </a:t>
            </a:r>
          </a:p>
          <a:p>
            <a:r>
              <a:rPr lang="en-US" dirty="0"/>
              <a:t>  </a:t>
            </a:r>
          </a:p>
          <a:p>
            <a:r>
              <a:rPr lang="en-US" dirty="0"/>
              <a:t>        // Recursively </a:t>
            </a:r>
            <a:r>
              <a:rPr lang="en-US" dirty="0" err="1"/>
              <a:t>heapify</a:t>
            </a:r>
            <a:r>
              <a:rPr lang="en-US" dirty="0"/>
              <a:t> the affected sub-tree </a:t>
            </a:r>
          </a:p>
          <a:p>
            <a:r>
              <a:rPr lang="en-US" dirty="0"/>
              <a:t>        </a:t>
            </a:r>
            <a:r>
              <a:rPr lang="en-US" dirty="0" err="1"/>
              <a:t>heapify</a:t>
            </a:r>
            <a:r>
              <a:rPr lang="en-US" dirty="0"/>
              <a:t>(</a:t>
            </a:r>
            <a:r>
              <a:rPr lang="en-US" dirty="0" err="1"/>
              <a:t>arr</a:t>
            </a:r>
            <a:r>
              <a:rPr lang="en-US" dirty="0"/>
              <a:t>, n, largest); </a:t>
            </a:r>
          </a:p>
          <a:p>
            <a:r>
              <a:rPr lang="en-US" dirty="0"/>
              <a:t>    } </a:t>
            </a:r>
          </a:p>
          <a:p>
            <a:r>
              <a:rPr lang="en-US" dirty="0"/>
              <a:t>} </a:t>
            </a:r>
          </a:p>
        </p:txBody>
      </p:sp>
    </p:spTree>
    <p:extLst>
      <p:ext uri="{BB962C8B-B14F-4D97-AF65-F5344CB8AC3E}">
        <p14:creationId xmlns:p14="http://schemas.microsoft.com/office/powerpoint/2010/main" val="1668056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435BADF-B3B2-4395-A779-50A591D5204C}" type="slidenum">
              <a:rPr lang="en-US" altLang="en-US" sz="1400">
                <a:latin typeface="Arial" panose="020B0604020202020204" pitchFamily="34" charset="0"/>
              </a:rPr>
              <a:pPr/>
              <a:t>14</a:t>
            </a:fld>
            <a:endParaRPr lang="en-US" altLang="en-US" sz="1400">
              <a:latin typeface="Arial" panose="020B0604020202020204" pitchFamily="34" charset="0"/>
            </a:endParaRPr>
          </a:p>
        </p:txBody>
      </p:sp>
      <p:sp>
        <p:nvSpPr>
          <p:cNvPr id="11267" name="Rectangle 2"/>
          <p:cNvSpPr>
            <a:spLocks noGrp="1" noChangeArrowheads="1"/>
          </p:cNvSpPr>
          <p:nvPr>
            <p:ph type="title"/>
          </p:nvPr>
        </p:nvSpPr>
        <p:spPr/>
        <p:txBody>
          <a:bodyPr/>
          <a:lstStyle/>
          <a:p>
            <a:pPr eaLnBrk="1" hangingPunct="1"/>
            <a:r>
              <a:rPr lang="en-US" altLang="en-US"/>
              <a:t>Constructing a heap I</a:t>
            </a:r>
          </a:p>
        </p:txBody>
      </p:sp>
      <p:sp>
        <p:nvSpPr>
          <p:cNvPr id="11268" name="Rectangle 3"/>
          <p:cNvSpPr>
            <a:spLocks noGrp="1" noChangeArrowheads="1"/>
          </p:cNvSpPr>
          <p:nvPr>
            <p:ph type="body" idx="1"/>
          </p:nvPr>
        </p:nvSpPr>
        <p:spPr>
          <a:xfrm>
            <a:off x="2209800" y="1447800"/>
            <a:ext cx="7848600" cy="3505200"/>
          </a:xfrm>
        </p:spPr>
        <p:txBody>
          <a:bodyPr/>
          <a:lstStyle/>
          <a:p>
            <a:pPr eaLnBrk="1" hangingPunct="1"/>
            <a:r>
              <a:rPr lang="en-US" altLang="en-US"/>
              <a:t>A tree consisting of a single node is automatically a heap</a:t>
            </a:r>
          </a:p>
          <a:p>
            <a:pPr eaLnBrk="1" hangingPunct="1"/>
            <a:r>
              <a:rPr lang="en-US" altLang="en-US"/>
              <a:t>We construct a heap by adding nodes one at a time:</a:t>
            </a:r>
          </a:p>
          <a:p>
            <a:pPr lvl="1" eaLnBrk="1" hangingPunct="1"/>
            <a:r>
              <a:rPr lang="en-US" altLang="en-US"/>
              <a:t>Add the node just to the right of the rightmost node in the deepest level</a:t>
            </a:r>
          </a:p>
          <a:p>
            <a:pPr lvl="1" eaLnBrk="1" hangingPunct="1"/>
            <a:r>
              <a:rPr lang="en-US" altLang="en-US"/>
              <a:t>If the deepest level is full, start a new level</a:t>
            </a:r>
          </a:p>
          <a:p>
            <a:pPr eaLnBrk="1" hangingPunct="1"/>
            <a:r>
              <a:rPr lang="en-US" altLang="en-US"/>
              <a:t>Examples:</a:t>
            </a:r>
          </a:p>
        </p:txBody>
      </p:sp>
      <p:grpSp>
        <p:nvGrpSpPr>
          <p:cNvPr id="2" name="Group 42"/>
          <p:cNvGrpSpPr>
            <a:grpSpLocks/>
          </p:cNvGrpSpPr>
          <p:nvPr/>
        </p:nvGrpSpPr>
        <p:grpSpPr bwMode="auto">
          <a:xfrm>
            <a:off x="8077200" y="5029200"/>
            <a:ext cx="1600200" cy="1143000"/>
            <a:chOff x="3168" y="3024"/>
            <a:chExt cx="1008" cy="720"/>
          </a:xfrm>
        </p:grpSpPr>
        <p:sp>
          <p:nvSpPr>
            <p:cNvPr id="11289" name="Oval 21"/>
            <p:cNvSpPr>
              <a:spLocks noChangeArrowheads="1"/>
            </p:cNvSpPr>
            <p:nvPr/>
          </p:nvSpPr>
          <p:spPr bwMode="auto">
            <a:xfrm>
              <a:off x="3600" y="3024"/>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90" name="Oval 22"/>
            <p:cNvSpPr>
              <a:spLocks noChangeArrowheads="1"/>
            </p:cNvSpPr>
            <p:nvPr/>
          </p:nvSpPr>
          <p:spPr bwMode="auto">
            <a:xfrm>
              <a:off x="3312" y="3312"/>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91" name="Oval 23"/>
            <p:cNvSpPr>
              <a:spLocks noChangeArrowheads="1"/>
            </p:cNvSpPr>
            <p:nvPr/>
          </p:nvSpPr>
          <p:spPr bwMode="auto">
            <a:xfrm>
              <a:off x="3888" y="3312"/>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92" name="Oval 24"/>
            <p:cNvSpPr>
              <a:spLocks noChangeArrowheads="1"/>
            </p:cNvSpPr>
            <p:nvPr/>
          </p:nvSpPr>
          <p:spPr bwMode="auto">
            <a:xfrm>
              <a:off x="3168" y="3600"/>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93" name="Oval 25"/>
            <p:cNvSpPr>
              <a:spLocks noChangeArrowheads="1"/>
            </p:cNvSpPr>
            <p:nvPr/>
          </p:nvSpPr>
          <p:spPr bwMode="auto">
            <a:xfrm>
              <a:off x="3456" y="3600"/>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94" name="Oval 26"/>
            <p:cNvSpPr>
              <a:spLocks noChangeArrowheads="1"/>
            </p:cNvSpPr>
            <p:nvPr/>
          </p:nvSpPr>
          <p:spPr bwMode="auto">
            <a:xfrm>
              <a:off x="3744" y="3600"/>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95" name="Oval 27"/>
            <p:cNvSpPr>
              <a:spLocks noChangeArrowheads="1"/>
            </p:cNvSpPr>
            <p:nvPr/>
          </p:nvSpPr>
          <p:spPr bwMode="auto">
            <a:xfrm>
              <a:off x="4032" y="3600"/>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96" name="Line 28"/>
            <p:cNvSpPr>
              <a:spLocks noChangeShapeType="1"/>
            </p:cNvSpPr>
            <p:nvPr/>
          </p:nvSpPr>
          <p:spPr bwMode="auto">
            <a:xfrm flipV="1">
              <a:off x="3264" y="3456"/>
              <a:ext cx="96" cy="144"/>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297" name="Line 29"/>
            <p:cNvSpPr>
              <a:spLocks noChangeShapeType="1"/>
            </p:cNvSpPr>
            <p:nvPr/>
          </p:nvSpPr>
          <p:spPr bwMode="auto">
            <a:xfrm flipH="1" flipV="1">
              <a:off x="3408" y="3456"/>
              <a:ext cx="96" cy="144"/>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298" name="Line 30"/>
            <p:cNvSpPr>
              <a:spLocks noChangeShapeType="1"/>
            </p:cNvSpPr>
            <p:nvPr/>
          </p:nvSpPr>
          <p:spPr bwMode="auto">
            <a:xfrm flipV="1">
              <a:off x="3840" y="3456"/>
              <a:ext cx="96" cy="144"/>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299" name="Line 31"/>
            <p:cNvSpPr>
              <a:spLocks noChangeShapeType="1"/>
            </p:cNvSpPr>
            <p:nvPr/>
          </p:nvSpPr>
          <p:spPr bwMode="auto">
            <a:xfrm flipH="1" flipV="1">
              <a:off x="3984" y="3456"/>
              <a:ext cx="96" cy="144"/>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300" name="Line 32"/>
            <p:cNvSpPr>
              <a:spLocks noChangeShapeType="1"/>
            </p:cNvSpPr>
            <p:nvPr/>
          </p:nvSpPr>
          <p:spPr bwMode="auto">
            <a:xfrm flipH="1" flipV="1">
              <a:off x="3696" y="3168"/>
              <a:ext cx="240" cy="144"/>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301" name="Line 33"/>
            <p:cNvSpPr>
              <a:spLocks noChangeShapeType="1"/>
            </p:cNvSpPr>
            <p:nvPr/>
          </p:nvSpPr>
          <p:spPr bwMode="auto">
            <a:xfrm flipV="1">
              <a:off x="3408" y="3168"/>
              <a:ext cx="240" cy="144"/>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grpSp>
        <p:nvGrpSpPr>
          <p:cNvPr id="3" name="Group 40"/>
          <p:cNvGrpSpPr>
            <a:grpSpLocks/>
          </p:cNvGrpSpPr>
          <p:nvPr/>
        </p:nvGrpSpPr>
        <p:grpSpPr bwMode="auto">
          <a:xfrm>
            <a:off x="2743200" y="5105400"/>
            <a:ext cx="1371600" cy="1143000"/>
            <a:chOff x="960" y="3024"/>
            <a:chExt cx="864" cy="720"/>
          </a:xfrm>
        </p:grpSpPr>
        <p:sp>
          <p:nvSpPr>
            <p:cNvPr id="11280" name="Oval 5"/>
            <p:cNvSpPr>
              <a:spLocks noChangeArrowheads="1"/>
            </p:cNvSpPr>
            <p:nvPr/>
          </p:nvSpPr>
          <p:spPr bwMode="auto">
            <a:xfrm>
              <a:off x="1392" y="3024"/>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81" name="Oval 6"/>
            <p:cNvSpPr>
              <a:spLocks noChangeArrowheads="1"/>
            </p:cNvSpPr>
            <p:nvPr/>
          </p:nvSpPr>
          <p:spPr bwMode="auto">
            <a:xfrm>
              <a:off x="1104" y="3312"/>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82" name="Oval 7"/>
            <p:cNvSpPr>
              <a:spLocks noChangeArrowheads="1"/>
            </p:cNvSpPr>
            <p:nvPr/>
          </p:nvSpPr>
          <p:spPr bwMode="auto">
            <a:xfrm>
              <a:off x="1680" y="3312"/>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83" name="Oval 8"/>
            <p:cNvSpPr>
              <a:spLocks noChangeArrowheads="1"/>
            </p:cNvSpPr>
            <p:nvPr/>
          </p:nvSpPr>
          <p:spPr bwMode="auto">
            <a:xfrm>
              <a:off x="960" y="3600"/>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84" name="Oval 9"/>
            <p:cNvSpPr>
              <a:spLocks noChangeArrowheads="1"/>
            </p:cNvSpPr>
            <p:nvPr/>
          </p:nvSpPr>
          <p:spPr bwMode="auto">
            <a:xfrm>
              <a:off x="1248" y="3600"/>
              <a:ext cx="144" cy="144"/>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85" name="Line 13"/>
            <p:cNvSpPr>
              <a:spLocks noChangeShapeType="1"/>
            </p:cNvSpPr>
            <p:nvPr/>
          </p:nvSpPr>
          <p:spPr bwMode="auto">
            <a:xfrm flipV="1">
              <a:off x="1056" y="3456"/>
              <a:ext cx="96" cy="144"/>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286" name="Line 14"/>
            <p:cNvSpPr>
              <a:spLocks noChangeShapeType="1"/>
            </p:cNvSpPr>
            <p:nvPr/>
          </p:nvSpPr>
          <p:spPr bwMode="auto">
            <a:xfrm flipH="1" flipV="1">
              <a:off x="1200" y="3456"/>
              <a:ext cx="96" cy="144"/>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287" name="Line 19"/>
            <p:cNvSpPr>
              <a:spLocks noChangeShapeType="1"/>
            </p:cNvSpPr>
            <p:nvPr/>
          </p:nvSpPr>
          <p:spPr bwMode="auto">
            <a:xfrm flipH="1" flipV="1">
              <a:off x="1488" y="3168"/>
              <a:ext cx="240" cy="144"/>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288" name="Line 20"/>
            <p:cNvSpPr>
              <a:spLocks noChangeShapeType="1"/>
            </p:cNvSpPr>
            <p:nvPr/>
          </p:nvSpPr>
          <p:spPr bwMode="auto">
            <a:xfrm flipV="1">
              <a:off x="1200" y="3168"/>
              <a:ext cx="240" cy="144"/>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grpSp>
        <p:nvGrpSpPr>
          <p:cNvPr id="4" name="Group 41"/>
          <p:cNvGrpSpPr>
            <a:grpSpLocks/>
          </p:cNvGrpSpPr>
          <p:nvPr/>
        </p:nvGrpSpPr>
        <p:grpSpPr bwMode="auto">
          <a:xfrm>
            <a:off x="3657600" y="4800600"/>
            <a:ext cx="2438400" cy="1447800"/>
            <a:chOff x="1536" y="2832"/>
            <a:chExt cx="1536" cy="912"/>
          </a:xfrm>
        </p:grpSpPr>
        <p:sp>
          <p:nvSpPr>
            <p:cNvPr id="11277" name="Oval 34"/>
            <p:cNvSpPr>
              <a:spLocks noChangeArrowheads="1"/>
            </p:cNvSpPr>
            <p:nvPr/>
          </p:nvSpPr>
          <p:spPr bwMode="auto">
            <a:xfrm>
              <a:off x="1536" y="3600"/>
              <a:ext cx="144" cy="144"/>
            </a:xfrm>
            <a:prstGeom prst="ellipse">
              <a:avLst/>
            </a:prstGeom>
            <a:noFill/>
            <a:ln w="15875">
              <a:solidFill>
                <a:schemeClr val="accent2"/>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78" name="Line 35"/>
            <p:cNvSpPr>
              <a:spLocks noChangeShapeType="1"/>
            </p:cNvSpPr>
            <p:nvPr/>
          </p:nvSpPr>
          <p:spPr bwMode="auto">
            <a:xfrm flipV="1">
              <a:off x="1632" y="3456"/>
              <a:ext cx="96" cy="144"/>
            </a:xfrm>
            <a:prstGeom prst="line">
              <a:avLst/>
            </a:prstGeom>
            <a:noFill/>
            <a:ln w="15875">
              <a:solidFill>
                <a:schemeClr val="accent2"/>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1279" name="AutoShape 38"/>
            <p:cNvSpPr>
              <a:spLocks noChangeArrowheads="1"/>
            </p:cNvSpPr>
            <p:nvPr/>
          </p:nvSpPr>
          <p:spPr bwMode="auto">
            <a:xfrm>
              <a:off x="1968" y="2832"/>
              <a:ext cx="1104" cy="528"/>
            </a:xfrm>
            <a:prstGeom prst="wedgeRoundRectCallout">
              <a:avLst>
                <a:gd name="adj1" fmla="val -72282"/>
                <a:gd name="adj2" fmla="val 102273"/>
                <a:gd name="adj3" fmla="val 16667"/>
              </a:avLst>
            </a:prstGeom>
            <a:noFill/>
            <a:ln w="15875">
              <a:solidFill>
                <a:schemeClr val="accent2"/>
              </a:solidFill>
              <a:miter lim="800000"/>
              <a:headEnd/>
              <a:tailEnd type="none" w="lg" len="lg"/>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chemeClr val="accent2"/>
                  </a:solidFill>
                  <a:latin typeface="Times New Roman" panose="02020603050405020304" pitchFamily="18" charset="0"/>
                </a:rPr>
                <a:t>Add a new node here</a:t>
              </a:r>
            </a:p>
          </p:txBody>
        </p:sp>
      </p:grpSp>
      <p:grpSp>
        <p:nvGrpSpPr>
          <p:cNvPr id="5" name="Group 48"/>
          <p:cNvGrpSpPr>
            <a:grpSpLocks/>
          </p:cNvGrpSpPr>
          <p:nvPr/>
        </p:nvGrpSpPr>
        <p:grpSpPr bwMode="auto">
          <a:xfrm>
            <a:off x="6324600" y="4800600"/>
            <a:ext cx="1828800" cy="1828800"/>
            <a:chOff x="3024" y="2832"/>
            <a:chExt cx="1152" cy="1152"/>
          </a:xfrm>
        </p:grpSpPr>
        <p:grpSp>
          <p:nvGrpSpPr>
            <p:cNvPr id="11273" name="Group 47"/>
            <p:cNvGrpSpPr>
              <a:grpSpLocks/>
            </p:cNvGrpSpPr>
            <p:nvPr/>
          </p:nvGrpSpPr>
          <p:grpSpPr bwMode="auto">
            <a:xfrm>
              <a:off x="3984" y="3696"/>
              <a:ext cx="192" cy="288"/>
              <a:chOff x="2592" y="3312"/>
              <a:chExt cx="192" cy="288"/>
            </a:xfrm>
          </p:grpSpPr>
          <p:sp>
            <p:nvSpPr>
              <p:cNvPr id="11275" name="Oval 44"/>
              <p:cNvSpPr>
                <a:spLocks noChangeArrowheads="1"/>
              </p:cNvSpPr>
              <p:nvPr/>
            </p:nvSpPr>
            <p:spPr bwMode="auto">
              <a:xfrm>
                <a:off x="2592" y="3456"/>
                <a:ext cx="144" cy="144"/>
              </a:xfrm>
              <a:prstGeom prst="ellipse">
                <a:avLst/>
              </a:prstGeom>
              <a:noFill/>
              <a:ln w="15875">
                <a:solidFill>
                  <a:schemeClr val="tx2"/>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1276" name="Line 45"/>
              <p:cNvSpPr>
                <a:spLocks noChangeShapeType="1"/>
              </p:cNvSpPr>
              <p:nvPr/>
            </p:nvSpPr>
            <p:spPr bwMode="auto">
              <a:xfrm flipV="1">
                <a:off x="2688" y="3312"/>
                <a:ext cx="96" cy="144"/>
              </a:xfrm>
              <a:prstGeom prst="line">
                <a:avLst/>
              </a:prstGeom>
              <a:noFill/>
              <a:ln w="15875">
                <a:solidFill>
                  <a:schemeClr val="tx2"/>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sp>
          <p:nvSpPr>
            <p:cNvPr id="11274" name="AutoShape 46"/>
            <p:cNvSpPr>
              <a:spLocks noChangeArrowheads="1"/>
            </p:cNvSpPr>
            <p:nvPr/>
          </p:nvSpPr>
          <p:spPr bwMode="auto">
            <a:xfrm>
              <a:off x="3024" y="2832"/>
              <a:ext cx="1104" cy="528"/>
            </a:xfrm>
            <a:prstGeom prst="wedgeRoundRectCallout">
              <a:avLst>
                <a:gd name="adj1" fmla="val 38588"/>
                <a:gd name="adj2" fmla="val 132954"/>
                <a:gd name="adj3" fmla="val 16667"/>
              </a:avLst>
            </a:prstGeom>
            <a:noFill/>
            <a:ln w="15875">
              <a:solidFill>
                <a:schemeClr val="tx2"/>
              </a:solidFill>
              <a:miter lim="800000"/>
              <a:headEnd/>
              <a:tailEnd type="none" w="lg" len="lg"/>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a:solidFill>
                    <a:schemeClr val="tx2"/>
                  </a:solidFill>
                  <a:latin typeface="Times New Roman" panose="02020603050405020304" pitchFamily="18" charset="0"/>
                </a:rPr>
                <a:t>Add a new node here</a:t>
              </a:r>
            </a:p>
          </p:txBody>
        </p:sp>
      </p:grpSp>
    </p:spTree>
    <p:extLst>
      <p:ext uri="{BB962C8B-B14F-4D97-AF65-F5344CB8AC3E}">
        <p14:creationId xmlns:p14="http://schemas.microsoft.com/office/powerpoint/2010/main" val="2453075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079BEF8-4778-4D2E-9A70-028D2427846C}" type="slidenum">
              <a:rPr lang="en-US" altLang="en-US" sz="1400">
                <a:latin typeface="Arial" panose="020B0604020202020204" pitchFamily="34" charset="0"/>
              </a:rPr>
              <a:pPr/>
              <a:t>15</a:t>
            </a:fld>
            <a:endParaRPr lang="en-US" altLang="en-US" sz="1400">
              <a:latin typeface="Arial" panose="020B0604020202020204" pitchFamily="34" charset="0"/>
            </a:endParaRPr>
          </a:p>
        </p:txBody>
      </p:sp>
      <p:sp>
        <p:nvSpPr>
          <p:cNvPr id="12291" name="Rectangle 2"/>
          <p:cNvSpPr>
            <a:spLocks noGrp="1" noChangeArrowheads="1"/>
          </p:cNvSpPr>
          <p:nvPr>
            <p:ph type="title"/>
          </p:nvPr>
        </p:nvSpPr>
        <p:spPr/>
        <p:txBody>
          <a:bodyPr/>
          <a:lstStyle/>
          <a:p>
            <a:pPr eaLnBrk="1" hangingPunct="1"/>
            <a:r>
              <a:rPr lang="en-US" altLang="en-US"/>
              <a:t>Constructing a heap II</a:t>
            </a:r>
          </a:p>
        </p:txBody>
      </p:sp>
      <p:sp>
        <p:nvSpPr>
          <p:cNvPr id="12292" name="Rectangle 3"/>
          <p:cNvSpPr>
            <a:spLocks noGrp="1" noChangeArrowheads="1"/>
          </p:cNvSpPr>
          <p:nvPr>
            <p:ph type="body" idx="1"/>
          </p:nvPr>
        </p:nvSpPr>
        <p:spPr/>
        <p:txBody>
          <a:bodyPr/>
          <a:lstStyle/>
          <a:p>
            <a:pPr eaLnBrk="1" hangingPunct="1">
              <a:lnSpc>
                <a:spcPct val="90000"/>
              </a:lnSpc>
            </a:pPr>
            <a:r>
              <a:rPr lang="en-US" altLang="en-US" dirty="0"/>
              <a:t>Each time we add a node, we may destroy the heap property of its parent node</a:t>
            </a:r>
          </a:p>
          <a:p>
            <a:pPr eaLnBrk="1" hangingPunct="1">
              <a:lnSpc>
                <a:spcPct val="90000"/>
              </a:lnSpc>
            </a:pPr>
            <a:r>
              <a:rPr lang="en-US" altLang="en-US" dirty="0"/>
              <a:t>To fix this, we </a:t>
            </a:r>
            <a:r>
              <a:rPr lang="en-US" altLang="en-US" dirty="0">
                <a:solidFill>
                  <a:srgbClr val="FF0000"/>
                </a:solidFill>
              </a:rPr>
              <a:t>sift up</a:t>
            </a:r>
          </a:p>
          <a:p>
            <a:pPr eaLnBrk="1" hangingPunct="1">
              <a:lnSpc>
                <a:spcPct val="90000"/>
              </a:lnSpc>
            </a:pPr>
            <a:r>
              <a:rPr lang="en-US" altLang="en-US" dirty="0"/>
              <a:t>But each time we sift up, the value of the topmost node in the sift may increase, and this may destroy the heap property of </a:t>
            </a:r>
            <a:r>
              <a:rPr lang="en-US" altLang="en-US" i="1" dirty="0"/>
              <a:t>its</a:t>
            </a:r>
            <a:r>
              <a:rPr lang="en-US" altLang="en-US" dirty="0"/>
              <a:t> parent node</a:t>
            </a:r>
          </a:p>
          <a:p>
            <a:pPr eaLnBrk="1" hangingPunct="1">
              <a:lnSpc>
                <a:spcPct val="90000"/>
              </a:lnSpc>
            </a:pPr>
            <a:r>
              <a:rPr lang="en-US" altLang="en-US" dirty="0"/>
              <a:t>We repeat the sifting up process, moving up in the tree, until either</a:t>
            </a:r>
          </a:p>
          <a:p>
            <a:pPr lvl="1" eaLnBrk="1" hangingPunct="1">
              <a:lnSpc>
                <a:spcPct val="90000"/>
              </a:lnSpc>
            </a:pPr>
            <a:r>
              <a:rPr lang="en-US" altLang="en-US" dirty="0"/>
              <a:t>We reach nodes whose values don’t need to be swapped (because the parent is </a:t>
            </a:r>
            <a:r>
              <a:rPr lang="en-US" altLang="en-US" i="1" dirty="0"/>
              <a:t>still</a:t>
            </a:r>
            <a:r>
              <a:rPr lang="en-US" altLang="en-US" dirty="0"/>
              <a:t> larger than both children), or</a:t>
            </a:r>
          </a:p>
          <a:p>
            <a:pPr lvl="1" eaLnBrk="1" hangingPunct="1">
              <a:lnSpc>
                <a:spcPct val="90000"/>
              </a:lnSpc>
            </a:pPr>
            <a:r>
              <a:rPr lang="en-US" altLang="en-US" dirty="0"/>
              <a:t>We reach the root</a:t>
            </a:r>
          </a:p>
        </p:txBody>
      </p:sp>
    </p:spTree>
    <p:extLst>
      <p:ext uri="{BB962C8B-B14F-4D97-AF65-F5344CB8AC3E}">
        <p14:creationId xmlns:p14="http://schemas.microsoft.com/office/powerpoint/2010/main" val="1426698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354FCA6-7548-49DE-8C01-B1F9FD7161DA}" type="slidenum">
              <a:rPr lang="en-US" altLang="en-US" sz="1400">
                <a:latin typeface="Arial" panose="020B0604020202020204" pitchFamily="34" charset="0"/>
              </a:rPr>
              <a:pPr/>
              <a:t>16</a:t>
            </a:fld>
            <a:endParaRPr lang="en-US" altLang="en-US" sz="1400">
              <a:latin typeface="Arial" panose="020B0604020202020204" pitchFamily="34" charset="0"/>
            </a:endParaRPr>
          </a:p>
        </p:txBody>
      </p:sp>
      <p:sp>
        <p:nvSpPr>
          <p:cNvPr id="13315" name="Rectangle 2"/>
          <p:cNvSpPr>
            <a:spLocks noGrp="1" noChangeArrowheads="1"/>
          </p:cNvSpPr>
          <p:nvPr>
            <p:ph type="title"/>
          </p:nvPr>
        </p:nvSpPr>
        <p:spPr/>
        <p:txBody>
          <a:bodyPr/>
          <a:lstStyle/>
          <a:p>
            <a:pPr eaLnBrk="1" hangingPunct="1"/>
            <a:r>
              <a:rPr lang="en-US" altLang="en-US"/>
              <a:t>Constructing a heap III</a:t>
            </a:r>
          </a:p>
        </p:txBody>
      </p:sp>
      <p:sp>
        <p:nvSpPr>
          <p:cNvPr id="49156" name="Oval 4"/>
          <p:cNvSpPr>
            <a:spLocks noChangeArrowheads="1"/>
          </p:cNvSpPr>
          <p:nvPr/>
        </p:nvSpPr>
        <p:spPr bwMode="auto">
          <a:xfrm>
            <a:off x="2819400" y="1752600"/>
            <a:ext cx="533400" cy="38100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8</a:t>
            </a:r>
          </a:p>
        </p:txBody>
      </p:sp>
      <p:sp>
        <p:nvSpPr>
          <p:cNvPr id="13317" name="Line 5"/>
          <p:cNvSpPr>
            <a:spLocks noChangeShapeType="1"/>
          </p:cNvSpPr>
          <p:nvPr/>
        </p:nvSpPr>
        <p:spPr bwMode="auto">
          <a:xfrm>
            <a:off x="2286000" y="3429000"/>
            <a:ext cx="7620000" cy="0"/>
          </a:xfrm>
          <a:prstGeom prst="line">
            <a:avLst/>
          </a:prstGeom>
          <a:noFill/>
          <a:ln w="6350">
            <a:solidFill>
              <a:schemeClr val="accent2"/>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3318" name="Line 6"/>
          <p:cNvSpPr>
            <a:spLocks noChangeShapeType="1"/>
          </p:cNvSpPr>
          <p:nvPr/>
        </p:nvSpPr>
        <p:spPr bwMode="auto">
          <a:xfrm>
            <a:off x="4114800" y="1600200"/>
            <a:ext cx="0" cy="1828800"/>
          </a:xfrm>
          <a:prstGeom prst="line">
            <a:avLst/>
          </a:prstGeom>
          <a:noFill/>
          <a:ln w="6350">
            <a:solidFill>
              <a:schemeClr val="accent2"/>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nvGrpSpPr>
          <p:cNvPr id="2" name="Group 55"/>
          <p:cNvGrpSpPr>
            <a:grpSpLocks/>
          </p:cNvGrpSpPr>
          <p:nvPr/>
        </p:nvGrpSpPr>
        <p:grpSpPr bwMode="auto">
          <a:xfrm>
            <a:off x="4419600" y="1752600"/>
            <a:ext cx="990600" cy="1143000"/>
            <a:chOff x="1824" y="1104"/>
            <a:chExt cx="624" cy="720"/>
          </a:xfrm>
        </p:grpSpPr>
        <p:sp>
          <p:nvSpPr>
            <p:cNvPr id="13371" name="Oval 7"/>
            <p:cNvSpPr>
              <a:spLocks noChangeArrowheads="1"/>
            </p:cNvSpPr>
            <p:nvPr/>
          </p:nvSpPr>
          <p:spPr bwMode="auto">
            <a:xfrm>
              <a:off x="2112" y="1104"/>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8</a:t>
              </a:r>
            </a:p>
          </p:txBody>
        </p:sp>
        <p:sp>
          <p:nvSpPr>
            <p:cNvPr id="13372" name="Oval 8"/>
            <p:cNvSpPr>
              <a:spLocks noChangeArrowheads="1"/>
            </p:cNvSpPr>
            <p:nvPr/>
          </p:nvSpPr>
          <p:spPr bwMode="auto">
            <a:xfrm>
              <a:off x="1824" y="1584"/>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10</a:t>
              </a:r>
            </a:p>
          </p:txBody>
        </p:sp>
        <p:sp>
          <p:nvSpPr>
            <p:cNvPr id="13373" name="Line 9"/>
            <p:cNvSpPr>
              <a:spLocks noChangeShapeType="1"/>
            </p:cNvSpPr>
            <p:nvPr/>
          </p:nvSpPr>
          <p:spPr bwMode="auto">
            <a:xfrm flipH="1">
              <a:off x="2016" y="1344"/>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sp>
        <p:nvSpPr>
          <p:cNvPr id="49162" name="AutoShape 10"/>
          <p:cNvSpPr>
            <a:spLocks noChangeArrowheads="1"/>
          </p:cNvSpPr>
          <p:nvPr/>
        </p:nvSpPr>
        <p:spPr bwMode="auto">
          <a:xfrm>
            <a:off x="5715000" y="2133600"/>
            <a:ext cx="381000" cy="228600"/>
          </a:xfrm>
          <a:prstGeom prst="rightArrow">
            <a:avLst>
              <a:gd name="adj1" fmla="val 50000"/>
              <a:gd name="adj2" fmla="val 41667"/>
            </a:avLst>
          </a:prstGeom>
          <a:solidFill>
            <a:schemeClr val="tx1"/>
          </a:solidFill>
          <a:ln w="15875">
            <a:solidFill>
              <a:schemeClr val="tx1"/>
            </a:solidFill>
            <a:miter lim="800000"/>
            <a:headEnd/>
            <a:tailEnd type="none" w="lg" len="lg"/>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grpSp>
        <p:nvGrpSpPr>
          <p:cNvPr id="3" name="Group 56"/>
          <p:cNvGrpSpPr>
            <a:grpSpLocks/>
          </p:cNvGrpSpPr>
          <p:nvPr/>
        </p:nvGrpSpPr>
        <p:grpSpPr bwMode="auto">
          <a:xfrm>
            <a:off x="4572001" y="2057400"/>
            <a:ext cx="650875" cy="533400"/>
            <a:chOff x="1920" y="1296"/>
            <a:chExt cx="410" cy="336"/>
          </a:xfrm>
        </p:grpSpPr>
        <p:sp>
          <p:nvSpPr>
            <p:cNvPr id="13369" name="Freeform 11"/>
            <p:cNvSpPr>
              <a:spLocks/>
            </p:cNvSpPr>
            <p:nvPr/>
          </p:nvSpPr>
          <p:spPr bwMode="auto">
            <a:xfrm>
              <a:off x="1920" y="1296"/>
              <a:ext cx="162" cy="264"/>
            </a:xfrm>
            <a:custGeom>
              <a:avLst/>
              <a:gdLst>
                <a:gd name="T0" fmla="*/ 0 w 162"/>
                <a:gd name="T1" fmla="*/ 264 h 264"/>
                <a:gd name="T2" fmla="*/ 30 w 162"/>
                <a:gd name="T3" fmla="*/ 162 h 264"/>
                <a:gd name="T4" fmla="*/ 90 w 162"/>
                <a:gd name="T5" fmla="*/ 66 h 264"/>
                <a:gd name="T6" fmla="*/ 162 w 162"/>
                <a:gd name="T7" fmla="*/ 0 h 264"/>
                <a:gd name="T8" fmla="*/ 0 60000 65536"/>
                <a:gd name="T9" fmla="*/ 0 60000 65536"/>
                <a:gd name="T10" fmla="*/ 0 60000 65536"/>
                <a:gd name="T11" fmla="*/ 0 60000 65536"/>
                <a:gd name="T12" fmla="*/ 0 w 162"/>
                <a:gd name="T13" fmla="*/ 0 h 264"/>
                <a:gd name="T14" fmla="*/ 162 w 162"/>
                <a:gd name="T15" fmla="*/ 264 h 264"/>
              </a:gdLst>
              <a:ahLst/>
              <a:cxnLst>
                <a:cxn ang="T8">
                  <a:pos x="T0" y="T1"/>
                </a:cxn>
                <a:cxn ang="T9">
                  <a:pos x="T2" y="T3"/>
                </a:cxn>
                <a:cxn ang="T10">
                  <a:pos x="T4" y="T5"/>
                </a:cxn>
                <a:cxn ang="T11">
                  <a:pos x="T6" y="T7"/>
                </a:cxn>
              </a:cxnLst>
              <a:rect l="T12" t="T13" r="T14" b="T15"/>
              <a:pathLst>
                <a:path w="162" h="264">
                  <a:moveTo>
                    <a:pt x="0" y="264"/>
                  </a:moveTo>
                  <a:cubicBezTo>
                    <a:pt x="5" y="247"/>
                    <a:pt x="15" y="195"/>
                    <a:pt x="30" y="162"/>
                  </a:cubicBezTo>
                  <a:cubicBezTo>
                    <a:pt x="45" y="129"/>
                    <a:pt x="68" y="93"/>
                    <a:pt x="90" y="66"/>
                  </a:cubicBezTo>
                  <a:cubicBezTo>
                    <a:pt x="112" y="39"/>
                    <a:pt x="147" y="14"/>
                    <a:pt x="162" y="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70" name="Freeform 12"/>
            <p:cNvSpPr>
              <a:spLocks/>
            </p:cNvSpPr>
            <p:nvPr/>
          </p:nvSpPr>
          <p:spPr bwMode="auto">
            <a:xfrm>
              <a:off x="2160" y="1374"/>
              <a:ext cx="170" cy="258"/>
            </a:xfrm>
            <a:custGeom>
              <a:avLst/>
              <a:gdLst>
                <a:gd name="T0" fmla="*/ 156 w 170"/>
                <a:gd name="T1" fmla="*/ 0 h 258"/>
                <a:gd name="T2" fmla="*/ 144 w 170"/>
                <a:gd name="T3" fmla="*/ 126 h 258"/>
                <a:gd name="T4" fmla="*/ 0 w 170"/>
                <a:gd name="T5" fmla="*/ 258 h 258"/>
                <a:gd name="T6" fmla="*/ 0 60000 65536"/>
                <a:gd name="T7" fmla="*/ 0 60000 65536"/>
                <a:gd name="T8" fmla="*/ 0 60000 65536"/>
                <a:gd name="T9" fmla="*/ 0 w 170"/>
                <a:gd name="T10" fmla="*/ 0 h 258"/>
                <a:gd name="T11" fmla="*/ 170 w 170"/>
                <a:gd name="T12" fmla="*/ 258 h 258"/>
              </a:gdLst>
              <a:ahLst/>
              <a:cxnLst>
                <a:cxn ang="T6">
                  <a:pos x="T0" y="T1"/>
                </a:cxn>
                <a:cxn ang="T7">
                  <a:pos x="T2" y="T3"/>
                </a:cxn>
                <a:cxn ang="T8">
                  <a:pos x="T4" y="T5"/>
                </a:cxn>
              </a:cxnLst>
              <a:rect l="T9" t="T10" r="T11" b="T12"/>
              <a:pathLst>
                <a:path w="170" h="258">
                  <a:moveTo>
                    <a:pt x="156" y="0"/>
                  </a:moveTo>
                  <a:cubicBezTo>
                    <a:pt x="154" y="21"/>
                    <a:pt x="170" y="83"/>
                    <a:pt x="144" y="126"/>
                  </a:cubicBezTo>
                  <a:cubicBezTo>
                    <a:pt x="118" y="169"/>
                    <a:pt x="30" y="231"/>
                    <a:pt x="0" y="258"/>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4" name="Group 57"/>
          <p:cNvGrpSpPr>
            <a:grpSpLocks/>
          </p:cNvGrpSpPr>
          <p:nvPr/>
        </p:nvGrpSpPr>
        <p:grpSpPr bwMode="auto">
          <a:xfrm>
            <a:off x="6248400" y="1752600"/>
            <a:ext cx="990600" cy="1143000"/>
            <a:chOff x="2976" y="1104"/>
            <a:chExt cx="624" cy="720"/>
          </a:xfrm>
        </p:grpSpPr>
        <p:sp>
          <p:nvSpPr>
            <p:cNvPr id="13366" name="Oval 13"/>
            <p:cNvSpPr>
              <a:spLocks noChangeArrowheads="1"/>
            </p:cNvSpPr>
            <p:nvPr/>
          </p:nvSpPr>
          <p:spPr bwMode="auto">
            <a:xfrm>
              <a:off x="3264" y="1104"/>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10</a:t>
              </a:r>
            </a:p>
          </p:txBody>
        </p:sp>
        <p:sp>
          <p:nvSpPr>
            <p:cNvPr id="13367" name="Oval 14"/>
            <p:cNvSpPr>
              <a:spLocks noChangeArrowheads="1"/>
            </p:cNvSpPr>
            <p:nvPr/>
          </p:nvSpPr>
          <p:spPr bwMode="auto">
            <a:xfrm>
              <a:off x="2976" y="1584"/>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8</a:t>
              </a:r>
            </a:p>
          </p:txBody>
        </p:sp>
        <p:sp>
          <p:nvSpPr>
            <p:cNvPr id="13368" name="Line 15"/>
            <p:cNvSpPr>
              <a:spLocks noChangeShapeType="1"/>
            </p:cNvSpPr>
            <p:nvPr/>
          </p:nvSpPr>
          <p:spPr bwMode="auto">
            <a:xfrm flipH="1">
              <a:off x="3168" y="1344"/>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sp>
        <p:nvSpPr>
          <p:cNvPr id="13323" name="Line 18"/>
          <p:cNvSpPr>
            <a:spLocks noChangeShapeType="1"/>
          </p:cNvSpPr>
          <p:nvPr/>
        </p:nvSpPr>
        <p:spPr bwMode="auto">
          <a:xfrm>
            <a:off x="7467600" y="1600200"/>
            <a:ext cx="0" cy="1828800"/>
          </a:xfrm>
          <a:prstGeom prst="line">
            <a:avLst/>
          </a:prstGeom>
          <a:noFill/>
          <a:ln w="6350">
            <a:solidFill>
              <a:schemeClr val="accent2"/>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nvGrpSpPr>
          <p:cNvPr id="5" name="Group 58"/>
          <p:cNvGrpSpPr>
            <a:grpSpLocks/>
          </p:cNvGrpSpPr>
          <p:nvPr/>
        </p:nvGrpSpPr>
        <p:grpSpPr bwMode="auto">
          <a:xfrm>
            <a:off x="7848600" y="1752600"/>
            <a:ext cx="1524000" cy="1143000"/>
            <a:chOff x="3984" y="1104"/>
            <a:chExt cx="960" cy="720"/>
          </a:xfrm>
        </p:grpSpPr>
        <p:sp>
          <p:nvSpPr>
            <p:cNvPr id="13361" name="Oval 19"/>
            <p:cNvSpPr>
              <a:spLocks noChangeArrowheads="1"/>
            </p:cNvSpPr>
            <p:nvPr/>
          </p:nvSpPr>
          <p:spPr bwMode="auto">
            <a:xfrm>
              <a:off x="4272" y="1104"/>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10</a:t>
              </a:r>
            </a:p>
          </p:txBody>
        </p:sp>
        <p:sp>
          <p:nvSpPr>
            <p:cNvPr id="13362" name="Oval 20"/>
            <p:cNvSpPr>
              <a:spLocks noChangeArrowheads="1"/>
            </p:cNvSpPr>
            <p:nvPr/>
          </p:nvSpPr>
          <p:spPr bwMode="auto">
            <a:xfrm>
              <a:off x="3984" y="1584"/>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8</a:t>
              </a:r>
            </a:p>
          </p:txBody>
        </p:sp>
        <p:sp>
          <p:nvSpPr>
            <p:cNvPr id="13363" name="Line 21"/>
            <p:cNvSpPr>
              <a:spLocks noChangeShapeType="1"/>
            </p:cNvSpPr>
            <p:nvPr/>
          </p:nvSpPr>
          <p:spPr bwMode="auto">
            <a:xfrm flipH="1">
              <a:off x="4176" y="1344"/>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3364" name="Oval 22"/>
            <p:cNvSpPr>
              <a:spLocks noChangeArrowheads="1"/>
            </p:cNvSpPr>
            <p:nvPr/>
          </p:nvSpPr>
          <p:spPr bwMode="auto">
            <a:xfrm>
              <a:off x="4608" y="1584"/>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5</a:t>
              </a:r>
            </a:p>
          </p:txBody>
        </p:sp>
        <p:sp>
          <p:nvSpPr>
            <p:cNvPr id="13365" name="Line 23"/>
            <p:cNvSpPr>
              <a:spLocks noChangeShapeType="1"/>
            </p:cNvSpPr>
            <p:nvPr/>
          </p:nvSpPr>
          <p:spPr bwMode="auto">
            <a:xfrm>
              <a:off x="4464" y="1344"/>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grpSp>
        <p:nvGrpSpPr>
          <p:cNvPr id="6" name="Group 59"/>
          <p:cNvGrpSpPr>
            <a:grpSpLocks/>
          </p:cNvGrpSpPr>
          <p:nvPr/>
        </p:nvGrpSpPr>
        <p:grpSpPr bwMode="auto">
          <a:xfrm>
            <a:off x="2057400" y="3733800"/>
            <a:ext cx="2057400" cy="1905000"/>
            <a:chOff x="336" y="2352"/>
            <a:chExt cx="1296" cy="1200"/>
          </a:xfrm>
        </p:grpSpPr>
        <p:sp>
          <p:nvSpPr>
            <p:cNvPr id="13354" name="Oval 24"/>
            <p:cNvSpPr>
              <a:spLocks noChangeArrowheads="1"/>
            </p:cNvSpPr>
            <p:nvPr/>
          </p:nvSpPr>
          <p:spPr bwMode="auto">
            <a:xfrm>
              <a:off x="960" y="235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10</a:t>
              </a:r>
            </a:p>
          </p:txBody>
        </p:sp>
        <p:sp>
          <p:nvSpPr>
            <p:cNvPr id="13355" name="Oval 25"/>
            <p:cNvSpPr>
              <a:spLocks noChangeArrowheads="1"/>
            </p:cNvSpPr>
            <p:nvPr/>
          </p:nvSpPr>
          <p:spPr bwMode="auto">
            <a:xfrm>
              <a:off x="672"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8</a:t>
              </a:r>
            </a:p>
          </p:txBody>
        </p:sp>
        <p:sp>
          <p:nvSpPr>
            <p:cNvPr id="13356" name="Line 26"/>
            <p:cNvSpPr>
              <a:spLocks noChangeShapeType="1"/>
            </p:cNvSpPr>
            <p:nvPr/>
          </p:nvSpPr>
          <p:spPr bwMode="auto">
            <a:xfrm flipH="1">
              <a:off x="864"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3357" name="Oval 27"/>
            <p:cNvSpPr>
              <a:spLocks noChangeArrowheads="1"/>
            </p:cNvSpPr>
            <p:nvPr/>
          </p:nvSpPr>
          <p:spPr bwMode="auto">
            <a:xfrm>
              <a:off x="1296"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5</a:t>
              </a:r>
            </a:p>
          </p:txBody>
        </p:sp>
        <p:sp>
          <p:nvSpPr>
            <p:cNvPr id="13358" name="Line 28"/>
            <p:cNvSpPr>
              <a:spLocks noChangeShapeType="1"/>
            </p:cNvSpPr>
            <p:nvPr/>
          </p:nvSpPr>
          <p:spPr bwMode="auto">
            <a:xfrm>
              <a:off x="1152"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3359" name="Oval 29"/>
            <p:cNvSpPr>
              <a:spLocks noChangeArrowheads="1"/>
            </p:cNvSpPr>
            <p:nvPr/>
          </p:nvSpPr>
          <p:spPr bwMode="auto">
            <a:xfrm>
              <a:off x="336" y="331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12</a:t>
              </a:r>
            </a:p>
          </p:txBody>
        </p:sp>
        <p:sp>
          <p:nvSpPr>
            <p:cNvPr id="13360" name="Line 30"/>
            <p:cNvSpPr>
              <a:spLocks noChangeShapeType="1"/>
            </p:cNvSpPr>
            <p:nvPr/>
          </p:nvSpPr>
          <p:spPr bwMode="auto">
            <a:xfrm flipH="1">
              <a:off x="528" y="307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grpSp>
        <p:nvGrpSpPr>
          <p:cNvPr id="7" name="Group 60"/>
          <p:cNvGrpSpPr>
            <a:grpSpLocks/>
          </p:cNvGrpSpPr>
          <p:nvPr/>
        </p:nvGrpSpPr>
        <p:grpSpPr bwMode="auto">
          <a:xfrm>
            <a:off x="2238376" y="4781550"/>
            <a:ext cx="619125" cy="552450"/>
            <a:chOff x="450" y="3012"/>
            <a:chExt cx="390" cy="348"/>
          </a:xfrm>
        </p:grpSpPr>
        <p:sp>
          <p:nvSpPr>
            <p:cNvPr id="13352" name="Freeform 31"/>
            <p:cNvSpPr>
              <a:spLocks/>
            </p:cNvSpPr>
            <p:nvPr/>
          </p:nvSpPr>
          <p:spPr bwMode="auto">
            <a:xfrm>
              <a:off x="450" y="3012"/>
              <a:ext cx="162" cy="264"/>
            </a:xfrm>
            <a:custGeom>
              <a:avLst/>
              <a:gdLst>
                <a:gd name="T0" fmla="*/ 0 w 162"/>
                <a:gd name="T1" fmla="*/ 264 h 264"/>
                <a:gd name="T2" fmla="*/ 30 w 162"/>
                <a:gd name="T3" fmla="*/ 162 h 264"/>
                <a:gd name="T4" fmla="*/ 90 w 162"/>
                <a:gd name="T5" fmla="*/ 66 h 264"/>
                <a:gd name="T6" fmla="*/ 162 w 162"/>
                <a:gd name="T7" fmla="*/ 0 h 264"/>
                <a:gd name="T8" fmla="*/ 0 60000 65536"/>
                <a:gd name="T9" fmla="*/ 0 60000 65536"/>
                <a:gd name="T10" fmla="*/ 0 60000 65536"/>
                <a:gd name="T11" fmla="*/ 0 60000 65536"/>
                <a:gd name="T12" fmla="*/ 0 w 162"/>
                <a:gd name="T13" fmla="*/ 0 h 264"/>
                <a:gd name="T14" fmla="*/ 162 w 162"/>
                <a:gd name="T15" fmla="*/ 264 h 264"/>
              </a:gdLst>
              <a:ahLst/>
              <a:cxnLst>
                <a:cxn ang="T8">
                  <a:pos x="T0" y="T1"/>
                </a:cxn>
                <a:cxn ang="T9">
                  <a:pos x="T2" y="T3"/>
                </a:cxn>
                <a:cxn ang="T10">
                  <a:pos x="T4" y="T5"/>
                </a:cxn>
                <a:cxn ang="T11">
                  <a:pos x="T6" y="T7"/>
                </a:cxn>
              </a:cxnLst>
              <a:rect l="T12" t="T13" r="T14" b="T15"/>
              <a:pathLst>
                <a:path w="162" h="264">
                  <a:moveTo>
                    <a:pt x="0" y="264"/>
                  </a:moveTo>
                  <a:cubicBezTo>
                    <a:pt x="5" y="247"/>
                    <a:pt x="15" y="195"/>
                    <a:pt x="30" y="162"/>
                  </a:cubicBezTo>
                  <a:cubicBezTo>
                    <a:pt x="45" y="129"/>
                    <a:pt x="68" y="93"/>
                    <a:pt x="90" y="66"/>
                  </a:cubicBezTo>
                  <a:cubicBezTo>
                    <a:pt x="112" y="39"/>
                    <a:pt x="147" y="14"/>
                    <a:pt x="162" y="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3" name="Freeform 32"/>
            <p:cNvSpPr>
              <a:spLocks/>
            </p:cNvSpPr>
            <p:nvPr/>
          </p:nvSpPr>
          <p:spPr bwMode="auto">
            <a:xfrm>
              <a:off x="696" y="3120"/>
              <a:ext cx="144" cy="240"/>
            </a:xfrm>
            <a:custGeom>
              <a:avLst/>
              <a:gdLst>
                <a:gd name="T0" fmla="*/ 144 w 144"/>
                <a:gd name="T1" fmla="*/ 0 h 240"/>
                <a:gd name="T2" fmla="*/ 114 w 144"/>
                <a:gd name="T3" fmla="*/ 126 h 240"/>
                <a:gd name="T4" fmla="*/ 0 w 144"/>
                <a:gd name="T5" fmla="*/ 240 h 240"/>
                <a:gd name="T6" fmla="*/ 0 60000 65536"/>
                <a:gd name="T7" fmla="*/ 0 60000 65536"/>
                <a:gd name="T8" fmla="*/ 0 60000 65536"/>
                <a:gd name="T9" fmla="*/ 0 w 144"/>
                <a:gd name="T10" fmla="*/ 0 h 240"/>
                <a:gd name="T11" fmla="*/ 144 w 144"/>
                <a:gd name="T12" fmla="*/ 240 h 240"/>
              </a:gdLst>
              <a:ahLst/>
              <a:cxnLst>
                <a:cxn ang="T6">
                  <a:pos x="T0" y="T1"/>
                </a:cxn>
                <a:cxn ang="T7">
                  <a:pos x="T2" y="T3"/>
                </a:cxn>
                <a:cxn ang="T8">
                  <a:pos x="T4" y="T5"/>
                </a:cxn>
              </a:cxnLst>
              <a:rect l="T9" t="T10" r="T11" b="T12"/>
              <a:pathLst>
                <a:path w="144" h="240">
                  <a:moveTo>
                    <a:pt x="144" y="0"/>
                  </a:moveTo>
                  <a:cubicBezTo>
                    <a:pt x="139" y="21"/>
                    <a:pt x="138" y="86"/>
                    <a:pt x="114" y="126"/>
                  </a:cubicBezTo>
                  <a:cubicBezTo>
                    <a:pt x="90" y="166"/>
                    <a:pt x="24" y="216"/>
                    <a:pt x="0" y="24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 name="Group 61"/>
          <p:cNvGrpSpPr>
            <a:grpSpLocks/>
          </p:cNvGrpSpPr>
          <p:nvPr/>
        </p:nvGrpSpPr>
        <p:grpSpPr bwMode="auto">
          <a:xfrm>
            <a:off x="4495800" y="3733800"/>
            <a:ext cx="2057400" cy="1905000"/>
            <a:chOff x="1872" y="2352"/>
            <a:chExt cx="1296" cy="1200"/>
          </a:xfrm>
        </p:grpSpPr>
        <p:sp>
          <p:nvSpPr>
            <p:cNvPr id="13345" name="Oval 33"/>
            <p:cNvSpPr>
              <a:spLocks noChangeArrowheads="1"/>
            </p:cNvSpPr>
            <p:nvPr/>
          </p:nvSpPr>
          <p:spPr bwMode="auto">
            <a:xfrm>
              <a:off x="2496" y="235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10</a:t>
              </a:r>
            </a:p>
          </p:txBody>
        </p:sp>
        <p:sp>
          <p:nvSpPr>
            <p:cNvPr id="13346" name="Oval 34"/>
            <p:cNvSpPr>
              <a:spLocks noChangeArrowheads="1"/>
            </p:cNvSpPr>
            <p:nvPr/>
          </p:nvSpPr>
          <p:spPr bwMode="auto">
            <a:xfrm>
              <a:off x="2208"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12</a:t>
              </a:r>
            </a:p>
          </p:txBody>
        </p:sp>
        <p:sp>
          <p:nvSpPr>
            <p:cNvPr id="13347" name="Line 35"/>
            <p:cNvSpPr>
              <a:spLocks noChangeShapeType="1"/>
            </p:cNvSpPr>
            <p:nvPr/>
          </p:nvSpPr>
          <p:spPr bwMode="auto">
            <a:xfrm flipH="1">
              <a:off x="2400"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3348" name="Oval 36"/>
            <p:cNvSpPr>
              <a:spLocks noChangeArrowheads="1"/>
            </p:cNvSpPr>
            <p:nvPr/>
          </p:nvSpPr>
          <p:spPr bwMode="auto">
            <a:xfrm>
              <a:off x="2832"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5</a:t>
              </a:r>
            </a:p>
          </p:txBody>
        </p:sp>
        <p:sp>
          <p:nvSpPr>
            <p:cNvPr id="13349" name="Line 37"/>
            <p:cNvSpPr>
              <a:spLocks noChangeShapeType="1"/>
            </p:cNvSpPr>
            <p:nvPr/>
          </p:nvSpPr>
          <p:spPr bwMode="auto">
            <a:xfrm>
              <a:off x="2688"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3350" name="Oval 38"/>
            <p:cNvSpPr>
              <a:spLocks noChangeArrowheads="1"/>
            </p:cNvSpPr>
            <p:nvPr/>
          </p:nvSpPr>
          <p:spPr bwMode="auto">
            <a:xfrm>
              <a:off x="1872" y="331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8</a:t>
              </a:r>
            </a:p>
          </p:txBody>
        </p:sp>
        <p:sp>
          <p:nvSpPr>
            <p:cNvPr id="13351" name="Line 39"/>
            <p:cNvSpPr>
              <a:spLocks noChangeShapeType="1"/>
            </p:cNvSpPr>
            <p:nvPr/>
          </p:nvSpPr>
          <p:spPr bwMode="auto">
            <a:xfrm flipH="1">
              <a:off x="2064" y="307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grpSp>
        <p:nvGrpSpPr>
          <p:cNvPr id="9" name="Group 63"/>
          <p:cNvGrpSpPr>
            <a:grpSpLocks/>
          </p:cNvGrpSpPr>
          <p:nvPr/>
        </p:nvGrpSpPr>
        <p:grpSpPr bwMode="auto">
          <a:xfrm>
            <a:off x="6934200" y="3733800"/>
            <a:ext cx="2057400" cy="1905000"/>
            <a:chOff x="3408" y="2352"/>
            <a:chExt cx="1296" cy="1200"/>
          </a:xfrm>
        </p:grpSpPr>
        <p:sp>
          <p:nvSpPr>
            <p:cNvPr id="13338" name="Oval 40"/>
            <p:cNvSpPr>
              <a:spLocks noChangeArrowheads="1"/>
            </p:cNvSpPr>
            <p:nvPr/>
          </p:nvSpPr>
          <p:spPr bwMode="auto">
            <a:xfrm>
              <a:off x="4032" y="235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12</a:t>
              </a:r>
            </a:p>
          </p:txBody>
        </p:sp>
        <p:sp>
          <p:nvSpPr>
            <p:cNvPr id="13339" name="Oval 41"/>
            <p:cNvSpPr>
              <a:spLocks noChangeArrowheads="1"/>
            </p:cNvSpPr>
            <p:nvPr/>
          </p:nvSpPr>
          <p:spPr bwMode="auto">
            <a:xfrm>
              <a:off x="3744"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10</a:t>
              </a:r>
            </a:p>
          </p:txBody>
        </p:sp>
        <p:sp>
          <p:nvSpPr>
            <p:cNvPr id="13340" name="Line 42"/>
            <p:cNvSpPr>
              <a:spLocks noChangeShapeType="1"/>
            </p:cNvSpPr>
            <p:nvPr/>
          </p:nvSpPr>
          <p:spPr bwMode="auto">
            <a:xfrm flipH="1">
              <a:off x="3936"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3341" name="Oval 43"/>
            <p:cNvSpPr>
              <a:spLocks noChangeArrowheads="1"/>
            </p:cNvSpPr>
            <p:nvPr/>
          </p:nvSpPr>
          <p:spPr bwMode="auto">
            <a:xfrm>
              <a:off x="4368"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5</a:t>
              </a:r>
            </a:p>
          </p:txBody>
        </p:sp>
        <p:sp>
          <p:nvSpPr>
            <p:cNvPr id="13342" name="Line 44"/>
            <p:cNvSpPr>
              <a:spLocks noChangeShapeType="1"/>
            </p:cNvSpPr>
            <p:nvPr/>
          </p:nvSpPr>
          <p:spPr bwMode="auto">
            <a:xfrm>
              <a:off x="4224"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3343" name="Oval 45"/>
            <p:cNvSpPr>
              <a:spLocks noChangeArrowheads="1"/>
            </p:cNvSpPr>
            <p:nvPr/>
          </p:nvSpPr>
          <p:spPr bwMode="auto">
            <a:xfrm>
              <a:off x="3408" y="331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8</a:t>
              </a:r>
            </a:p>
          </p:txBody>
        </p:sp>
        <p:sp>
          <p:nvSpPr>
            <p:cNvPr id="13344" name="Line 46"/>
            <p:cNvSpPr>
              <a:spLocks noChangeShapeType="1"/>
            </p:cNvSpPr>
            <p:nvPr/>
          </p:nvSpPr>
          <p:spPr bwMode="auto">
            <a:xfrm flipH="1">
              <a:off x="3600" y="307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grpSp>
        <p:nvGrpSpPr>
          <p:cNvPr id="10" name="Group 62"/>
          <p:cNvGrpSpPr>
            <a:grpSpLocks/>
          </p:cNvGrpSpPr>
          <p:nvPr/>
        </p:nvGrpSpPr>
        <p:grpSpPr bwMode="auto">
          <a:xfrm>
            <a:off x="5172076" y="4038600"/>
            <a:ext cx="619125" cy="552450"/>
            <a:chOff x="2298" y="2544"/>
            <a:chExt cx="390" cy="348"/>
          </a:xfrm>
        </p:grpSpPr>
        <p:sp>
          <p:nvSpPr>
            <p:cNvPr id="13336" name="Freeform 47"/>
            <p:cNvSpPr>
              <a:spLocks/>
            </p:cNvSpPr>
            <p:nvPr/>
          </p:nvSpPr>
          <p:spPr bwMode="auto">
            <a:xfrm>
              <a:off x="2298" y="2544"/>
              <a:ext cx="162" cy="264"/>
            </a:xfrm>
            <a:custGeom>
              <a:avLst/>
              <a:gdLst>
                <a:gd name="T0" fmla="*/ 0 w 162"/>
                <a:gd name="T1" fmla="*/ 264 h 264"/>
                <a:gd name="T2" fmla="*/ 30 w 162"/>
                <a:gd name="T3" fmla="*/ 162 h 264"/>
                <a:gd name="T4" fmla="*/ 90 w 162"/>
                <a:gd name="T5" fmla="*/ 66 h 264"/>
                <a:gd name="T6" fmla="*/ 162 w 162"/>
                <a:gd name="T7" fmla="*/ 0 h 264"/>
                <a:gd name="T8" fmla="*/ 0 60000 65536"/>
                <a:gd name="T9" fmla="*/ 0 60000 65536"/>
                <a:gd name="T10" fmla="*/ 0 60000 65536"/>
                <a:gd name="T11" fmla="*/ 0 60000 65536"/>
                <a:gd name="T12" fmla="*/ 0 w 162"/>
                <a:gd name="T13" fmla="*/ 0 h 264"/>
                <a:gd name="T14" fmla="*/ 162 w 162"/>
                <a:gd name="T15" fmla="*/ 264 h 264"/>
              </a:gdLst>
              <a:ahLst/>
              <a:cxnLst>
                <a:cxn ang="T8">
                  <a:pos x="T0" y="T1"/>
                </a:cxn>
                <a:cxn ang="T9">
                  <a:pos x="T2" y="T3"/>
                </a:cxn>
                <a:cxn ang="T10">
                  <a:pos x="T4" y="T5"/>
                </a:cxn>
                <a:cxn ang="T11">
                  <a:pos x="T6" y="T7"/>
                </a:cxn>
              </a:cxnLst>
              <a:rect l="T12" t="T13" r="T14" b="T15"/>
              <a:pathLst>
                <a:path w="162" h="264">
                  <a:moveTo>
                    <a:pt x="0" y="264"/>
                  </a:moveTo>
                  <a:cubicBezTo>
                    <a:pt x="5" y="247"/>
                    <a:pt x="15" y="195"/>
                    <a:pt x="30" y="162"/>
                  </a:cubicBezTo>
                  <a:cubicBezTo>
                    <a:pt x="45" y="129"/>
                    <a:pt x="68" y="93"/>
                    <a:pt x="90" y="66"/>
                  </a:cubicBezTo>
                  <a:cubicBezTo>
                    <a:pt x="112" y="39"/>
                    <a:pt x="147" y="14"/>
                    <a:pt x="162" y="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7" name="Freeform 48"/>
            <p:cNvSpPr>
              <a:spLocks/>
            </p:cNvSpPr>
            <p:nvPr/>
          </p:nvSpPr>
          <p:spPr bwMode="auto">
            <a:xfrm>
              <a:off x="2544" y="2652"/>
              <a:ext cx="144" cy="240"/>
            </a:xfrm>
            <a:custGeom>
              <a:avLst/>
              <a:gdLst>
                <a:gd name="T0" fmla="*/ 144 w 144"/>
                <a:gd name="T1" fmla="*/ 0 h 240"/>
                <a:gd name="T2" fmla="*/ 114 w 144"/>
                <a:gd name="T3" fmla="*/ 126 h 240"/>
                <a:gd name="T4" fmla="*/ 0 w 144"/>
                <a:gd name="T5" fmla="*/ 240 h 240"/>
                <a:gd name="T6" fmla="*/ 0 60000 65536"/>
                <a:gd name="T7" fmla="*/ 0 60000 65536"/>
                <a:gd name="T8" fmla="*/ 0 60000 65536"/>
                <a:gd name="T9" fmla="*/ 0 w 144"/>
                <a:gd name="T10" fmla="*/ 0 h 240"/>
                <a:gd name="T11" fmla="*/ 144 w 144"/>
                <a:gd name="T12" fmla="*/ 240 h 240"/>
              </a:gdLst>
              <a:ahLst/>
              <a:cxnLst>
                <a:cxn ang="T6">
                  <a:pos x="T0" y="T1"/>
                </a:cxn>
                <a:cxn ang="T7">
                  <a:pos x="T2" y="T3"/>
                </a:cxn>
                <a:cxn ang="T8">
                  <a:pos x="T4" y="T5"/>
                </a:cxn>
              </a:cxnLst>
              <a:rect l="T9" t="T10" r="T11" b="T12"/>
              <a:pathLst>
                <a:path w="144" h="240">
                  <a:moveTo>
                    <a:pt x="144" y="0"/>
                  </a:moveTo>
                  <a:cubicBezTo>
                    <a:pt x="139" y="21"/>
                    <a:pt x="138" y="86"/>
                    <a:pt x="114" y="126"/>
                  </a:cubicBezTo>
                  <a:cubicBezTo>
                    <a:pt x="90" y="166"/>
                    <a:pt x="24" y="216"/>
                    <a:pt x="0" y="24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9201" name="AutoShape 49"/>
          <p:cNvSpPr>
            <a:spLocks noChangeArrowheads="1"/>
          </p:cNvSpPr>
          <p:nvPr/>
        </p:nvSpPr>
        <p:spPr bwMode="auto">
          <a:xfrm>
            <a:off x="4343400" y="4191000"/>
            <a:ext cx="381000" cy="228600"/>
          </a:xfrm>
          <a:prstGeom prst="rightArrow">
            <a:avLst>
              <a:gd name="adj1" fmla="val 50000"/>
              <a:gd name="adj2" fmla="val 41667"/>
            </a:avLst>
          </a:prstGeom>
          <a:solidFill>
            <a:schemeClr val="tx1"/>
          </a:solidFill>
          <a:ln w="15875">
            <a:solidFill>
              <a:schemeClr val="tx1"/>
            </a:solidFill>
            <a:miter lim="800000"/>
            <a:headEnd/>
            <a:tailEnd type="none" w="lg" len="lg"/>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49202" name="AutoShape 50"/>
          <p:cNvSpPr>
            <a:spLocks noChangeArrowheads="1"/>
          </p:cNvSpPr>
          <p:nvPr/>
        </p:nvSpPr>
        <p:spPr bwMode="auto">
          <a:xfrm>
            <a:off x="6858000" y="4191000"/>
            <a:ext cx="381000" cy="228600"/>
          </a:xfrm>
          <a:prstGeom prst="rightArrow">
            <a:avLst>
              <a:gd name="adj1" fmla="val 50000"/>
              <a:gd name="adj2" fmla="val 41667"/>
            </a:avLst>
          </a:prstGeom>
          <a:solidFill>
            <a:schemeClr val="tx1"/>
          </a:solidFill>
          <a:ln w="15875">
            <a:solidFill>
              <a:schemeClr val="tx1"/>
            </a:solidFill>
            <a:miter lim="800000"/>
            <a:headEnd/>
            <a:tailEnd type="none" w="lg" len="lg"/>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3332" name="Text Box 51"/>
          <p:cNvSpPr txBox="1">
            <a:spLocks noChangeArrowheads="1"/>
          </p:cNvSpPr>
          <p:nvPr/>
        </p:nvSpPr>
        <p:spPr bwMode="auto">
          <a:xfrm>
            <a:off x="3810000" y="3048001"/>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type="none" w="lg" len="lg"/>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1800">
                <a:solidFill>
                  <a:schemeClr val="accent2"/>
                </a:solidFill>
                <a:latin typeface="Times New Roman" panose="02020603050405020304" pitchFamily="18" charset="0"/>
              </a:rPr>
              <a:t>1</a:t>
            </a:r>
          </a:p>
        </p:txBody>
      </p:sp>
      <p:sp>
        <p:nvSpPr>
          <p:cNvPr id="13333" name="Text Box 52"/>
          <p:cNvSpPr txBox="1">
            <a:spLocks noChangeArrowheads="1"/>
          </p:cNvSpPr>
          <p:nvPr/>
        </p:nvSpPr>
        <p:spPr bwMode="auto">
          <a:xfrm>
            <a:off x="7162800" y="3048001"/>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type="none" w="lg" len="lg"/>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1800">
                <a:solidFill>
                  <a:schemeClr val="accent2"/>
                </a:solidFill>
                <a:latin typeface="Times New Roman" panose="02020603050405020304" pitchFamily="18" charset="0"/>
              </a:rPr>
              <a:t>2</a:t>
            </a:r>
          </a:p>
        </p:txBody>
      </p:sp>
      <p:sp>
        <p:nvSpPr>
          <p:cNvPr id="13334" name="Text Box 53"/>
          <p:cNvSpPr txBox="1">
            <a:spLocks noChangeArrowheads="1"/>
          </p:cNvSpPr>
          <p:nvPr/>
        </p:nvSpPr>
        <p:spPr bwMode="auto">
          <a:xfrm>
            <a:off x="9601200" y="3048001"/>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type="none" w="lg" len="lg"/>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1800">
                <a:solidFill>
                  <a:schemeClr val="accent2"/>
                </a:solidFill>
                <a:latin typeface="Times New Roman" panose="02020603050405020304" pitchFamily="18" charset="0"/>
              </a:rPr>
              <a:t>3</a:t>
            </a:r>
          </a:p>
        </p:txBody>
      </p:sp>
      <p:sp>
        <p:nvSpPr>
          <p:cNvPr id="13335" name="Text Box 54"/>
          <p:cNvSpPr txBox="1">
            <a:spLocks noChangeArrowheads="1"/>
          </p:cNvSpPr>
          <p:nvPr/>
        </p:nvSpPr>
        <p:spPr bwMode="auto">
          <a:xfrm>
            <a:off x="9601200" y="5500688"/>
            <a:ext cx="381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type="none" w="lg" len="lg"/>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1800">
                <a:solidFill>
                  <a:schemeClr val="accent2"/>
                </a:solidFill>
                <a:latin typeface="Times New Roman" panose="02020603050405020304" pitchFamily="18" charset="0"/>
              </a:rPr>
              <a:t>4</a:t>
            </a:r>
          </a:p>
        </p:txBody>
      </p:sp>
    </p:spTree>
    <p:extLst>
      <p:ext uri="{BB962C8B-B14F-4D97-AF65-F5344CB8AC3E}">
        <p14:creationId xmlns:p14="http://schemas.microsoft.com/office/powerpoint/2010/main" val="3137651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dissolve">
                                      <p:cBhvr>
                                        <p:cTn id="7" dur="500"/>
                                        <p:tgtEl>
                                          <p:spTgt spid="491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9162"/>
                                        </p:tgtEl>
                                        <p:attrNameLst>
                                          <p:attrName>style.visibility</p:attrName>
                                        </p:attrNameLst>
                                      </p:cBhvr>
                                      <p:to>
                                        <p:strVal val="visible"/>
                                      </p:to>
                                    </p:set>
                                    <p:animEffect transition="in" filter="dissolve">
                                      <p:cBhvr>
                                        <p:cTn id="22" dur="500"/>
                                        <p:tgtEl>
                                          <p:spTgt spid="491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dissolve">
                                      <p:cBhvr>
                                        <p:cTn id="37" dur="500"/>
                                        <p:tgtEl>
                                          <p:spTgt spid="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500"/>
                                        <p:tgtEl>
                                          <p:spTgt spid="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9201"/>
                                        </p:tgtEl>
                                        <p:attrNameLst>
                                          <p:attrName>style.visibility</p:attrName>
                                        </p:attrNameLst>
                                      </p:cBhvr>
                                      <p:to>
                                        <p:strVal val="visible"/>
                                      </p:to>
                                    </p:set>
                                    <p:animEffect transition="in" filter="dissolve">
                                      <p:cBhvr>
                                        <p:cTn id="47" dur="500"/>
                                        <p:tgtEl>
                                          <p:spTgt spid="4920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dissolve">
                                      <p:cBhvr>
                                        <p:cTn id="52" dur="500"/>
                                        <p:tgtEl>
                                          <p:spTgt spid="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dissolve">
                                      <p:cBhvr>
                                        <p:cTn id="57" dur="500"/>
                                        <p:tgtEl>
                                          <p:spTgt spid="1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9202"/>
                                        </p:tgtEl>
                                        <p:attrNameLst>
                                          <p:attrName>style.visibility</p:attrName>
                                        </p:attrNameLst>
                                      </p:cBhvr>
                                      <p:to>
                                        <p:strVal val="visible"/>
                                      </p:to>
                                    </p:set>
                                    <p:animEffect transition="in" filter="dissolve">
                                      <p:cBhvr>
                                        <p:cTn id="62" dur="500"/>
                                        <p:tgtEl>
                                          <p:spTgt spid="4920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dissolve">
                                      <p:cBhvr>
                                        <p:cTn id="6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autoUpdateAnimBg="0"/>
      <p:bldP spid="49162" grpId="0" animBg="1"/>
      <p:bldP spid="49201" grpId="0" animBg="1"/>
      <p:bldP spid="4920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A15AC96-4DEC-420C-801C-0DC1E55B4462}" type="slidenum">
              <a:rPr lang="en-US" altLang="en-US" sz="1400">
                <a:latin typeface="Arial" panose="020B0604020202020204" pitchFamily="34" charset="0"/>
              </a:rPr>
              <a:pPr/>
              <a:t>17</a:t>
            </a:fld>
            <a:endParaRPr lang="en-US" altLang="en-US" sz="1400">
              <a:latin typeface="Arial" panose="020B0604020202020204" pitchFamily="34" charset="0"/>
            </a:endParaRPr>
          </a:p>
        </p:txBody>
      </p:sp>
      <p:sp>
        <p:nvSpPr>
          <p:cNvPr id="14339" name="Rectangle 2"/>
          <p:cNvSpPr>
            <a:spLocks noGrp="1" noChangeArrowheads="1"/>
          </p:cNvSpPr>
          <p:nvPr>
            <p:ph type="title"/>
          </p:nvPr>
        </p:nvSpPr>
        <p:spPr/>
        <p:txBody>
          <a:bodyPr/>
          <a:lstStyle/>
          <a:p>
            <a:pPr eaLnBrk="1" hangingPunct="1"/>
            <a:r>
              <a:rPr lang="en-US" altLang="en-US"/>
              <a:t>Other children are not affected</a:t>
            </a:r>
          </a:p>
        </p:txBody>
      </p:sp>
      <p:sp>
        <p:nvSpPr>
          <p:cNvPr id="14340" name="Rectangle 3"/>
          <p:cNvSpPr>
            <a:spLocks noGrp="1" noChangeArrowheads="1"/>
          </p:cNvSpPr>
          <p:nvPr>
            <p:ph type="body" sz="half" idx="1"/>
          </p:nvPr>
        </p:nvSpPr>
        <p:spPr>
          <a:xfrm>
            <a:off x="1905000" y="4181476"/>
            <a:ext cx="8237538" cy="703263"/>
          </a:xfrm>
        </p:spPr>
        <p:txBody>
          <a:bodyPr/>
          <a:lstStyle/>
          <a:p>
            <a:pPr eaLnBrk="1" hangingPunct="1"/>
            <a:r>
              <a:rPr lang="en-US" altLang="en-US" sz="2000"/>
              <a:t>The node containing 8 is not affected because its parent gets larger, not smaller</a:t>
            </a:r>
          </a:p>
        </p:txBody>
      </p:sp>
      <p:sp>
        <p:nvSpPr>
          <p:cNvPr id="14341" name="Rectangle 4"/>
          <p:cNvSpPr>
            <a:spLocks noGrp="1" noChangeArrowheads="1"/>
          </p:cNvSpPr>
          <p:nvPr>
            <p:ph type="body" sz="half" idx="2"/>
          </p:nvPr>
        </p:nvSpPr>
        <p:spPr>
          <a:xfrm>
            <a:off x="1905001" y="4833938"/>
            <a:ext cx="8405813" cy="1225550"/>
          </a:xfrm>
        </p:spPr>
        <p:txBody>
          <a:bodyPr>
            <a:normAutofit lnSpcReduction="10000"/>
          </a:bodyPr>
          <a:lstStyle/>
          <a:p>
            <a:pPr eaLnBrk="1" hangingPunct="1">
              <a:lnSpc>
                <a:spcPct val="90000"/>
              </a:lnSpc>
            </a:pPr>
            <a:r>
              <a:rPr lang="en-US" altLang="en-US" sz="2000"/>
              <a:t>The node containing 5 is not affected because its parent gets larger, not smaller</a:t>
            </a:r>
          </a:p>
          <a:p>
            <a:pPr eaLnBrk="1" hangingPunct="1">
              <a:lnSpc>
                <a:spcPct val="90000"/>
              </a:lnSpc>
            </a:pPr>
            <a:r>
              <a:rPr lang="en-US" altLang="en-US" sz="2000"/>
              <a:t>The node containing 8 is still not affected because, although its parent got smaller, its parent is still greater than it was originally</a:t>
            </a:r>
          </a:p>
        </p:txBody>
      </p:sp>
      <p:grpSp>
        <p:nvGrpSpPr>
          <p:cNvPr id="2" name="Group 5"/>
          <p:cNvGrpSpPr>
            <a:grpSpLocks/>
          </p:cNvGrpSpPr>
          <p:nvPr/>
        </p:nvGrpSpPr>
        <p:grpSpPr bwMode="auto">
          <a:xfrm>
            <a:off x="2514600" y="1752600"/>
            <a:ext cx="2057400" cy="1905000"/>
            <a:chOff x="768" y="1104"/>
            <a:chExt cx="1296" cy="1200"/>
          </a:xfrm>
        </p:grpSpPr>
        <p:grpSp>
          <p:nvGrpSpPr>
            <p:cNvPr id="14373" name="Group 6"/>
            <p:cNvGrpSpPr>
              <a:grpSpLocks/>
            </p:cNvGrpSpPr>
            <p:nvPr/>
          </p:nvGrpSpPr>
          <p:grpSpPr bwMode="auto">
            <a:xfrm>
              <a:off x="768" y="1104"/>
              <a:ext cx="1296" cy="1200"/>
              <a:chOff x="3408" y="2352"/>
              <a:chExt cx="1296" cy="1200"/>
            </a:xfrm>
          </p:grpSpPr>
          <p:sp>
            <p:nvSpPr>
              <p:cNvPr id="14376" name="Oval 7"/>
              <p:cNvSpPr>
                <a:spLocks noChangeArrowheads="1"/>
              </p:cNvSpPr>
              <p:nvPr/>
            </p:nvSpPr>
            <p:spPr bwMode="auto">
              <a:xfrm>
                <a:off x="4032" y="235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12</a:t>
                </a:r>
              </a:p>
            </p:txBody>
          </p:sp>
          <p:sp>
            <p:nvSpPr>
              <p:cNvPr id="14377" name="Oval 8"/>
              <p:cNvSpPr>
                <a:spLocks noChangeArrowheads="1"/>
              </p:cNvSpPr>
              <p:nvPr/>
            </p:nvSpPr>
            <p:spPr bwMode="auto">
              <a:xfrm>
                <a:off x="3744"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10</a:t>
                </a:r>
              </a:p>
            </p:txBody>
          </p:sp>
          <p:sp>
            <p:nvSpPr>
              <p:cNvPr id="14378" name="Line 9"/>
              <p:cNvSpPr>
                <a:spLocks noChangeShapeType="1"/>
              </p:cNvSpPr>
              <p:nvPr/>
            </p:nvSpPr>
            <p:spPr bwMode="auto">
              <a:xfrm flipH="1">
                <a:off x="3936"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4379" name="Oval 10"/>
              <p:cNvSpPr>
                <a:spLocks noChangeArrowheads="1"/>
              </p:cNvSpPr>
              <p:nvPr/>
            </p:nvSpPr>
            <p:spPr bwMode="auto">
              <a:xfrm>
                <a:off x="4368"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5</a:t>
                </a:r>
              </a:p>
            </p:txBody>
          </p:sp>
          <p:sp>
            <p:nvSpPr>
              <p:cNvPr id="14380" name="Line 11"/>
              <p:cNvSpPr>
                <a:spLocks noChangeShapeType="1"/>
              </p:cNvSpPr>
              <p:nvPr/>
            </p:nvSpPr>
            <p:spPr bwMode="auto">
              <a:xfrm>
                <a:off x="4224"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4381" name="Oval 12"/>
              <p:cNvSpPr>
                <a:spLocks noChangeArrowheads="1"/>
              </p:cNvSpPr>
              <p:nvPr/>
            </p:nvSpPr>
            <p:spPr bwMode="auto">
              <a:xfrm>
                <a:off x="3408" y="331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8</a:t>
                </a:r>
              </a:p>
            </p:txBody>
          </p:sp>
          <p:sp>
            <p:nvSpPr>
              <p:cNvPr id="14382" name="Line 13"/>
              <p:cNvSpPr>
                <a:spLocks noChangeShapeType="1"/>
              </p:cNvSpPr>
              <p:nvPr/>
            </p:nvSpPr>
            <p:spPr bwMode="auto">
              <a:xfrm flipH="1">
                <a:off x="3600" y="307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sp>
          <p:nvSpPr>
            <p:cNvPr id="14374" name="Oval 14"/>
            <p:cNvSpPr>
              <a:spLocks noChangeArrowheads="1"/>
            </p:cNvSpPr>
            <p:nvPr/>
          </p:nvSpPr>
          <p:spPr bwMode="auto">
            <a:xfrm>
              <a:off x="1488" y="2064"/>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4375" name="Line 15"/>
            <p:cNvSpPr>
              <a:spLocks noChangeShapeType="1"/>
            </p:cNvSpPr>
            <p:nvPr/>
          </p:nvSpPr>
          <p:spPr bwMode="auto">
            <a:xfrm>
              <a:off x="1344" y="1824"/>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grpSp>
        <p:nvGrpSpPr>
          <p:cNvPr id="4" name="Group 16"/>
          <p:cNvGrpSpPr>
            <a:grpSpLocks/>
          </p:cNvGrpSpPr>
          <p:nvPr/>
        </p:nvGrpSpPr>
        <p:grpSpPr bwMode="auto">
          <a:xfrm>
            <a:off x="3352800" y="2771776"/>
            <a:ext cx="539750" cy="595313"/>
            <a:chOff x="1280" y="1746"/>
            <a:chExt cx="340" cy="375"/>
          </a:xfrm>
        </p:grpSpPr>
        <p:sp>
          <p:nvSpPr>
            <p:cNvPr id="14371" name="Freeform 17"/>
            <p:cNvSpPr>
              <a:spLocks/>
            </p:cNvSpPr>
            <p:nvPr/>
          </p:nvSpPr>
          <p:spPr bwMode="auto">
            <a:xfrm>
              <a:off x="1280" y="1861"/>
              <a:ext cx="197" cy="260"/>
            </a:xfrm>
            <a:custGeom>
              <a:avLst/>
              <a:gdLst>
                <a:gd name="T0" fmla="*/ 197 w 197"/>
                <a:gd name="T1" fmla="*/ 260 h 260"/>
                <a:gd name="T2" fmla="*/ 114 w 197"/>
                <a:gd name="T3" fmla="*/ 233 h 260"/>
                <a:gd name="T4" fmla="*/ 41 w 197"/>
                <a:gd name="T5" fmla="*/ 164 h 260"/>
                <a:gd name="T6" fmla="*/ 0 w 197"/>
                <a:gd name="T7" fmla="*/ 0 h 260"/>
                <a:gd name="T8" fmla="*/ 0 60000 65536"/>
                <a:gd name="T9" fmla="*/ 0 60000 65536"/>
                <a:gd name="T10" fmla="*/ 0 60000 65536"/>
                <a:gd name="T11" fmla="*/ 0 60000 65536"/>
                <a:gd name="T12" fmla="*/ 0 w 197"/>
                <a:gd name="T13" fmla="*/ 0 h 260"/>
                <a:gd name="T14" fmla="*/ 197 w 197"/>
                <a:gd name="T15" fmla="*/ 260 h 260"/>
              </a:gdLst>
              <a:ahLst/>
              <a:cxnLst>
                <a:cxn ang="T8">
                  <a:pos x="T0" y="T1"/>
                </a:cxn>
                <a:cxn ang="T9">
                  <a:pos x="T2" y="T3"/>
                </a:cxn>
                <a:cxn ang="T10">
                  <a:pos x="T4" y="T5"/>
                </a:cxn>
                <a:cxn ang="T11">
                  <a:pos x="T6" y="T7"/>
                </a:cxn>
              </a:cxnLst>
              <a:rect l="T12" t="T13" r="T14" b="T15"/>
              <a:pathLst>
                <a:path w="197" h="260">
                  <a:moveTo>
                    <a:pt x="197" y="260"/>
                  </a:moveTo>
                  <a:cubicBezTo>
                    <a:pt x="183" y="256"/>
                    <a:pt x="140" y="249"/>
                    <a:pt x="114" y="233"/>
                  </a:cubicBezTo>
                  <a:cubicBezTo>
                    <a:pt x="88" y="217"/>
                    <a:pt x="60" y="203"/>
                    <a:pt x="41" y="164"/>
                  </a:cubicBezTo>
                  <a:cubicBezTo>
                    <a:pt x="22" y="125"/>
                    <a:pt x="9" y="34"/>
                    <a:pt x="0" y="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72" name="Freeform 18"/>
            <p:cNvSpPr>
              <a:spLocks/>
            </p:cNvSpPr>
            <p:nvPr/>
          </p:nvSpPr>
          <p:spPr bwMode="auto">
            <a:xfrm>
              <a:off x="1463" y="1746"/>
              <a:ext cx="157" cy="283"/>
            </a:xfrm>
            <a:custGeom>
              <a:avLst/>
              <a:gdLst>
                <a:gd name="T0" fmla="*/ 0 w 157"/>
                <a:gd name="T1" fmla="*/ 0 h 283"/>
                <a:gd name="T2" fmla="*/ 91 w 157"/>
                <a:gd name="T3" fmla="*/ 41 h 283"/>
                <a:gd name="T4" fmla="*/ 147 w 157"/>
                <a:gd name="T5" fmla="*/ 151 h 283"/>
                <a:gd name="T6" fmla="*/ 152 w 157"/>
                <a:gd name="T7" fmla="*/ 283 h 283"/>
                <a:gd name="T8" fmla="*/ 0 60000 65536"/>
                <a:gd name="T9" fmla="*/ 0 60000 65536"/>
                <a:gd name="T10" fmla="*/ 0 60000 65536"/>
                <a:gd name="T11" fmla="*/ 0 60000 65536"/>
                <a:gd name="T12" fmla="*/ 0 w 157"/>
                <a:gd name="T13" fmla="*/ 0 h 283"/>
                <a:gd name="T14" fmla="*/ 157 w 157"/>
                <a:gd name="T15" fmla="*/ 283 h 283"/>
              </a:gdLst>
              <a:ahLst/>
              <a:cxnLst>
                <a:cxn ang="T8">
                  <a:pos x="T0" y="T1"/>
                </a:cxn>
                <a:cxn ang="T9">
                  <a:pos x="T2" y="T3"/>
                </a:cxn>
                <a:cxn ang="T10">
                  <a:pos x="T4" y="T5"/>
                </a:cxn>
                <a:cxn ang="T11">
                  <a:pos x="T6" y="T7"/>
                </a:cxn>
              </a:cxnLst>
              <a:rect l="T12" t="T13" r="T14" b="T15"/>
              <a:pathLst>
                <a:path w="157" h="283">
                  <a:moveTo>
                    <a:pt x="0" y="0"/>
                  </a:moveTo>
                  <a:cubicBezTo>
                    <a:pt x="15" y="7"/>
                    <a:pt x="67" y="16"/>
                    <a:pt x="91" y="41"/>
                  </a:cubicBezTo>
                  <a:cubicBezTo>
                    <a:pt x="115" y="66"/>
                    <a:pt x="137" y="111"/>
                    <a:pt x="147" y="151"/>
                  </a:cubicBezTo>
                  <a:cubicBezTo>
                    <a:pt x="157" y="191"/>
                    <a:pt x="151" y="256"/>
                    <a:pt x="152" y="283"/>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1219" name="AutoShape 19"/>
          <p:cNvSpPr>
            <a:spLocks noChangeArrowheads="1"/>
          </p:cNvSpPr>
          <p:nvPr/>
        </p:nvSpPr>
        <p:spPr bwMode="auto">
          <a:xfrm>
            <a:off x="4876800" y="2286000"/>
            <a:ext cx="381000" cy="228600"/>
          </a:xfrm>
          <a:prstGeom prst="rightArrow">
            <a:avLst>
              <a:gd name="adj1" fmla="val 50000"/>
              <a:gd name="adj2" fmla="val 41667"/>
            </a:avLst>
          </a:prstGeom>
          <a:solidFill>
            <a:schemeClr val="tx1"/>
          </a:solidFill>
          <a:ln w="15875">
            <a:solidFill>
              <a:schemeClr val="tx1"/>
            </a:solidFill>
            <a:miter lim="800000"/>
            <a:headEnd/>
            <a:tailEnd type="none" w="lg" len="lg"/>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grpSp>
        <p:nvGrpSpPr>
          <p:cNvPr id="5" name="Group 20"/>
          <p:cNvGrpSpPr>
            <a:grpSpLocks/>
          </p:cNvGrpSpPr>
          <p:nvPr/>
        </p:nvGrpSpPr>
        <p:grpSpPr bwMode="auto">
          <a:xfrm>
            <a:off x="5029200" y="1752600"/>
            <a:ext cx="2057400" cy="1905000"/>
            <a:chOff x="768" y="1104"/>
            <a:chExt cx="1296" cy="1200"/>
          </a:xfrm>
        </p:grpSpPr>
        <p:grpSp>
          <p:nvGrpSpPr>
            <p:cNvPr id="14361" name="Group 21"/>
            <p:cNvGrpSpPr>
              <a:grpSpLocks/>
            </p:cNvGrpSpPr>
            <p:nvPr/>
          </p:nvGrpSpPr>
          <p:grpSpPr bwMode="auto">
            <a:xfrm>
              <a:off x="768" y="1104"/>
              <a:ext cx="1296" cy="1200"/>
              <a:chOff x="3408" y="2352"/>
              <a:chExt cx="1296" cy="1200"/>
            </a:xfrm>
          </p:grpSpPr>
          <p:sp>
            <p:nvSpPr>
              <p:cNvPr id="14364" name="Oval 22"/>
              <p:cNvSpPr>
                <a:spLocks noChangeArrowheads="1"/>
              </p:cNvSpPr>
              <p:nvPr/>
            </p:nvSpPr>
            <p:spPr bwMode="auto">
              <a:xfrm>
                <a:off x="4032" y="235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12</a:t>
                </a:r>
              </a:p>
            </p:txBody>
          </p:sp>
          <p:sp>
            <p:nvSpPr>
              <p:cNvPr id="14365" name="Oval 23"/>
              <p:cNvSpPr>
                <a:spLocks noChangeArrowheads="1"/>
              </p:cNvSpPr>
              <p:nvPr/>
            </p:nvSpPr>
            <p:spPr bwMode="auto">
              <a:xfrm>
                <a:off x="3744"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4366" name="Line 24"/>
              <p:cNvSpPr>
                <a:spLocks noChangeShapeType="1"/>
              </p:cNvSpPr>
              <p:nvPr/>
            </p:nvSpPr>
            <p:spPr bwMode="auto">
              <a:xfrm flipH="1">
                <a:off x="3936"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4367" name="Oval 25"/>
              <p:cNvSpPr>
                <a:spLocks noChangeArrowheads="1"/>
              </p:cNvSpPr>
              <p:nvPr/>
            </p:nvSpPr>
            <p:spPr bwMode="auto">
              <a:xfrm>
                <a:off x="4368"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5</a:t>
                </a:r>
              </a:p>
            </p:txBody>
          </p:sp>
          <p:sp>
            <p:nvSpPr>
              <p:cNvPr id="14368" name="Line 26"/>
              <p:cNvSpPr>
                <a:spLocks noChangeShapeType="1"/>
              </p:cNvSpPr>
              <p:nvPr/>
            </p:nvSpPr>
            <p:spPr bwMode="auto">
              <a:xfrm>
                <a:off x="4224"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4369" name="Oval 27"/>
              <p:cNvSpPr>
                <a:spLocks noChangeArrowheads="1"/>
              </p:cNvSpPr>
              <p:nvPr/>
            </p:nvSpPr>
            <p:spPr bwMode="auto">
              <a:xfrm>
                <a:off x="3408" y="331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8</a:t>
                </a:r>
              </a:p>
            </p:txBody>
          </p:sp>
          <p:sp>
            <p:nvSpPr>
              <p:cNvPr id="14370" name="Line 28"/>
              <p:cNvSpPr>
                <a:spLocks noChangeShapeType="1"/>
              </p:cNvSpPr>
              <p:nvPr/>
            </p:nvSpPr>
            <p:spPr bwMode="auto">
              <a:xfrm flipH="1">
                <a:off x="3600" y="307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sp>
          <p:nvSpPr>
            <p:cNvPr id="14362" name="Oval 29"/>
            <p:cNvSpPr>
              <a:spLocks noChangeArrowheads="1"/>
            </p:cNvSpPr>
            <p:nvPr/>
          </p:nvSpPr>
          <p:spPr bwMode="auto">
            <a:xfrm>
              <a:off x="1488" y="2064"/>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10</a:t>
              </a:r>
            </a:p>
          </p:txBody>
        </p:sp>
        <p:sp>
          <p:nvSpPr>
            <p:cNvPr id="14363" name="Line 30"/>
            <p:cNvSpPr>
              <a:spLocks noChangeShapeType="1"/>
            </p:cNvSpPr>
            <p:nvPr/>
          </p:nvSpPr>
          <p:spPr bwMode="auto">
            <a:xfrm>
              <a:off x="1344" y="1824"/>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sp>
        <p:nvSpPr>
          <p:cNvPr id="51231" name="AutoShape 31"/>
          <p:cNvSpPr>
            <a:spLocks noChangeArrowheads="1"/>
          </p:cNvSpPr>
          <p:nvPr/>
        </p:nvSpPr>
        <p:spPr bwMode="auto">
          <a:xfrm>
            <a:off x="7467600" y="2286000"/>
            <a:ext cx="381000" cy="228600"/>
          </a:xfrm>
          <a:prstGeom prst="rightArrow">
            <a:avLst>
              <a:gd name="adj1" fmla="val 50000"/>
              <a:gd name="adj2" fmla="val 41667"/>
            </a:avLst>
          </a:prstGeom>
          <a:solidFill>
            <a:schemeClr val="tx1"/>
          </a:solidFill>
          <a:ln w="15875">
            <a:solidFill>
              <a:schemeClr val="tx1"/>
            </a:solidFill>
            <a:miter lim="800000"/>
            <a:headEnd/>
            <a:tailEnd type="none" w="lg" len="lg"/>
          </a:ln>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grpSp>
        <p:nvGrpSpPr>
          <p:cNvPr id="7" name="Group 32"/>
          <p:cNvGrpSpPr>
            <a:grpSpLocks/>
          </p:cNvGrpSpPr>
          <p:nvPr/>
        </p:nvGrpSpPr>
        <p:grpSpPr bwMode="auto">
          <a:xfrm>
            <a:off x="7696200" y="1752600"/>
            <a:ext cx="2057400" cy="1905000"/>
            <a:chOff x="768" y="1104"/>
            <a:chExt cx="1296" cy="1200"/>
          </a:xfrm>
        </p:grpSpPr>
        <p:grpSp>
          <p:nvGrpSpPr>
            <p:cNvPr id="14351" name="Group 33"/>
            <p:cNvGrpSpPr>
              <a:grpSpLocks/>
            </p:cNvGrpSpPr>
            <p:nvPr/>
          </p:nvGrpSpPr>
          <p:grpSpPr bwMode="auto">
            <a:xfrm>
              <a:off x="768" y="1104"/>
              <a:ext cx="1296" cy="1200"/>
              <a:chOff x="3408" y="2352"/>
              <a:chExt cx="1296" cy="1200"/>
            </a:xfrm>
          </p:grpSpPr>
          <p:sp>
            <p:nvSpPr>
              <p:cNvPr id="14354" name="Oval 34"/>
              <p:cNvSpPr>
                <a:spLocks noChangeArrowheads="1"/>
              </p:cNvSpPr>
              <p:nvPr/>
            </p:nvSpPr>
            <p:spPr bwMode="auto">
              <a:xfrm>
                <a:off x="4032" y="235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4355" name="Oval 35"/>
              <p:cNvSpPr>
                <a:spLocks noChangeArrowheads="1"/>
              </p:cNvSpPr>
              <p:nvPr/>
            </p:nvSpPr>
            <p:spPr bwMode="auto">
              <a:xfrm>
                <a:off x="3744"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12</a:t>
                </a:r>
              </a:p>
            </p:txBody>
          </p:sp>
          <p:sp>
            <p:nvSpPr>
              <p:cNvPr id="14356" name="Line 36"/>
              <p:cNvSpPr>
                <a:spLocks noChangeShapeType="1"/>
              </p:cNvSpPr>
              <p:nvPr/>
            </p:nvSpPr>
            <p:spPr bwMode="auto">
              <a:xfrm flipH="1">
                <a:off x="3936"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4357" name="Oval 37"/>
              <p:cNvSpPr>
                <a:spLocks noChangeArrowheads="1"/>
              </p:cNvSpPr>
              <p:nvPr/>
            </p:nvSpPr>
            <p:spPr bwMode="auto">
              <a:xfrm>
                <a:off x="4368" y="283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5</a:t>
                </a:r>
              </a:p>
            </p:txBody>
          </p:sp>
          <p:sp>
            <p:nvSpPr>
              <p:cNvPr id="14358" name="Line 38"/>
              <p:cNvSpPr>
                <a:spLocks noChangeShapeType="1"/>
              </p:cNvSpPr>
              <p:nvPr/>
            </p:nvSpPr>
            <p:spPr bwMode="auto">
              <a:xfrm>
                <a:off x="4224" y="259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sp>
            <p:nvSpPr>
              <p:cNvPr id="14359" name="Oval 39"/>
              <p:cNvSpPr>
                <a:spLocks noChangeArrowheads="1"/>
              </p:cNvSpPr>
              <p:nvPr/>
            </p:nvSpPr>
            <p:spPr bwMode="auto">
              <a:xfrm>
                <a:off x="3408" y="3312"/>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8</a:t>
                </a:r>
              </a:p>
            </p:txBody>
          </p:sp>
          <p:sp>
            <p:nvSpPr>
              <p:cNvPr id="14360" name="Line 40"/>
              <p:cNvSpPr>
                <a:spLocks noChangeShapeType="1"/>
              </p:cNvSpPr>
              <p:nvPr/>
            </p:nvSpPr>
            <p:spPr bwMode="auto">
              <a:xfrm flipH="1">
                <a:off x="3600" y="3072"/>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sp>
          <p:nvSpPr>
            <p:cNvPr id="14352" name="Oval 41"/>
            <p:cNvSpPr>
              <a:spLocks noChangeArrowheads="1"/>
            </p:cNvSpPr>
            <p:nvPr/>
          </p:nvSpPr>
          <p:spPr bwMode="auto">
            <a:xfrm>
              <a:off x="1488" y="2064"/>
              <a:ext cx="336" cy="240"/>
            </a:xfrm>
            <a:prstGeom prst="ellipse">
              <a:avLst/>
            </a:prstGeom>
            <a:noFill/>
            <a:ln w="15875">
              <a:solidFill>
                <a:schemeClr val="tx1"/>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10</a:t>
              </a:r>
            </a:p>
          </p:txBody>
        </p:sp>
        <p:sp>
          <p:nvSpPr>
            <p:cNvPr id="14353" name="Line 42"/>
            <p:cNvSpPr>
              <a:spLocks noChangeShapeType="1"/>
            </p:cNvSpPr>
            <p:nvPr/>
          </p:nvSpPr>
          <p:spPr bwMode="auto">
            <a:xfrm>
              <a:off x="1344" y="1824"/>
              <a:ext cx="240" cy="240"/>
            </a:xfrm>
            <a:prstGeom prst="line">
              <a:avLst/>
            </a:prstGeom>
            <a:noFill/>
            <a:ln w="15875">
              <a:solidFill>
                <a:schemeClr val="tx1"/>
              </a:solidFill>
              <a:round/>
              <a:headEnd/>
              <a:tailEnd type="none" w="lg" len="lg"/>
            </a:ln>
            <a:extLst>
              <a:ext uri="{909E8E84-426E-40DD-AFC4-6F175D3DCCD1}">
                <a14:hiddenFill xmlns:a14="http://schemas.microsoft.com/office/drawing/2010/main">
                  <a:noFill/>
                </a14:hiddenFill>
              </a:ext>
            </a:extLst>
          </p:spPr>
          <p:txBody>
            <a:bodyPr/>
            <a:lstStyle/>
            <a:p>
              <a:endParaRPr lang="en-US"/>
            </a:p>
          </p:txBody>
        </p:sp>
      </p:grpSp>
      <p:grpSp>
        <p:nvGrpSpPr>
          <p:cNvPr id="9" name="Group 43"/>
          <p:cNvGrpSpPr>
            <a:grpSpLocks/>
          </p:cNvGrpSpPr>
          <p:nvPr/>
        </p:nvGrpSpPr>
        <p:grpSpPr bwMode="auto">
          <a:xfrm>
            <a:off x="5705476" y="2038350"/>
            <a:ext cx="619125" cy="552450"/>
            <a:chOff x="2298" y="2544"/>
            <a:chExt cx="390" cy="348"/>
          </a:xfrm>
        </p:grpSpPr>
        <p:sp>
          <p:nvSpPr>
            <p:cNvPr id="14349" name="Freeform 44"/>
            <p:cNvSpPr>
              <a:spLocks/>
            </p:cNvSpPr>
            <p:nvPr/>
          </p:nvSpPr>
          <p:spPr bwMode="auto">
            <a:xfrm>
              <a:off x="2298" y="2544"/>
              <a:ext cx="162" cy="264"/>
            </a:xfrm>
            <a:custGeom>
              <a:avLst/>
              <a:gdLst>
                <a:gd name="T0" fmla="*/ 0 w 162"/>
                <a:gd name="T1" fmla="*/ 264 h 264"/>
                <a:gd name="T2" fmla="*/ 30 w 162"/>
                <a:gd name="T3" fmla="*/ 162 h 264"/>
                <a:gd name="T4" fmla="*/ 90 w 162"/>
                <a:gd name="T5" fmla="*/ 66 h 264"/>
                <a:gd name="T6" fmla="*/ 162 w 162"/>
                <a:gd name="T7" fmla="*/ 0 h 264"/>
                <a:gd name="T8" fmla="*/ 0 60000 65536"/>
                <a:gd name="T9" fmla="*/ 0 60000 65536"/>
                <a:gd name="T10" fmla="*/ 0 60000 65536"/>
                <a:gd name="T11" fmla="*/ 0 60000 65536"/>
                <a:gd name="T12" fmla="*/ 0 w 162"/>
                <a:gd name="T13" fmla="*/ 0 h 264"/>
                <a:gd name="T14" fmla="*/ 162 w 162"/>
                <a:gd name="T15" fmla="*/ 264 h 264"/>
              </a:gdLst>
              <a:ahLst/>
              <a:cxnLst>
                <a:cxn ang="T8">
                  <a:pos x="T0" y="T1"/>
                </a:cxn>
                <a:cxn ang="T9">
                  <a:pos x="T2" y="T3"/>
                </a:cxn>
                <a:cxn ang="T10">
                  <a:pos x="T4" y="T5"/>
                </a:cxn>
                <a:cxn ang="T11">
                  <a:pos x="T6" y="T7"/>
                </a:cxn>
              </a:cxnLst>
              <a:rect l="T12" t="T13" r="T14" b="T15"/>
              <a:pathLst>
                <a:path w="162" h="264">
                  <a:moveTo>
                    <a:pt x="0" y="264"/>
                  </a:moveTo>
                  <a:cubicBezTo>
                    <a:pt x="5" y="247"/>
                    <a:pt x="15" y="195"/>
                    <a:pt x="30" y="162"/>
                  </a:cubicBezTo>
                  <a:cubicBezTo>
                    <a:pt x="45" y="129"/>
                    <a:pt x="68" y="93"/>
                    <a:pt x="90" y="66"/>
                  </a:cubicBezTo>
                  <a:cubicBezTo>
                    <a:pt x="112" y="39"/>
                    <a:pt x="147" y="14"/>
                    <a:pt x="162" y="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0" name="Freeform 45"/>
            <p:cNvSpPr>
              <a:spLocks/>
            </p:cNvSpPr>
            <p:nvPr/>
          </p:nvSpPr>
          <p:spPr bwMode="auto">
            <a:xfrm>
              <a:off x="2544" y="2652"/>
              <a:ext cx="144" cy="240"/>
            </a:xfrm>
            <a:custGeom>
              <a:avLst/>
              <a:gdLst>
                <a:gd name="T0" fmla="*/ 144 w 144"/>
                <a:gd name="T1" fmla="*/ 0 h 240"/>
                <a:gd name="T2" fmla="*/ 114 w 144"/>
                <a:gd name="T3" fmla="*/ 126 h 240"/>
                <a:gd name="T4" fmla="*/ 0 w 144"/>
                <a:gd name="T5" fmla="*/ 240 h 240"/>
                <a:gd name="T6" fmla="*/ 0 60000 65536"/>
                <a:gd name="T7" fmla="*/ 0 60000 65536"/>
                <a:gd name="T8" fmla="*/ 0 60000 65536"/>
                <a:gd name="T9" fmla="*/ 0 w 144"/>
                <a:gd name="T10" fmla="*/ 0 h 240"/>
                <a:gd name="T11" fmla="*/ 144 w 144"/>
                <a:gd name="T12" fmla="*/ 240 h 240"/>
              </a:gdLst>
              <a:ahLst/>
              <a:cxnLst>
                <a:cxn ang="T6">
                  <a:pos x="T0" y="T1"/>
                </a:cxn>
                <a:cxn ang="T7">
                  <a:pos x="T2" y="T3"/>
                </a:cxn>
                <a:cxn ang="T8">
                  <a:pos x="T4" y="T5"/>
                </a:cxn>
              </a:cxnLst>
              <a:rect l="T9" t="T10" r="T11" b="T12"/>
              <a:pathLst>
                <a:path w="144" h="240">
                  <a:moveTo>
                    <a:pt x="144" y="0"/>
                  </a:moveTo>
                  <a:cubicBezTo>
                    <a:pt x="139" y="21"/>
                    <a:pt x="138" y="86"/>
                    <a:pt x="114" y="126"/>
                  </a:cubicBezTo>
                  <a:cubicBezTo>
                    <a:pt x="90" y="166"/>
                    <a:pt x="24" y="216"/>
                    <a:pt x="0" y="24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8992018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19"/>
                                        </p:tgtEl>
                                        <p:attrNameLst>
                                          <p:attrName>style.visibility</p:attrName>
                                        </p:attrNameLst>
                                      </p:cBhvr>
                                      <p:to>
                                        <p:strVal val="visible"/>
                                      </p:to>
                                    </p:set>
                                    <p:animEffect transition="in" filter="dissolve">
                                      <p:cBhvr>
                                        <p:cTn id="17" dur="500"/>
                                        <p:tgtEl>
                                          <p:spTgt spid="512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31"/>
                                        </p:tgtEl>
                                        <p:attrNameLst>
                                          <p:attrName>style.visibility</p:attrName>
                                        </p:attrNameLst>
                                      </p:cBhvr>
                                      <p:to>
                                        <p:strVal val="visible"/>
                                      </p:to>
                                    </p:set>
                                    <p:animEffect transition="in" filter="dissolve">
                                      <p:cBhvr>
                                        <p:cTn id="32" dur="500"/>
                                        <p:tgtEl>
                                          <p:spTgt spid="5123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9" grpId="0" animBg="1"/>
      <p:bldP spid="5123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a:t>Exercise: Constructing Heap</a:t>
            </a:r>
          </a:p>
        </p:txBody>
      </p:sp>
      <p:sp>
        <p:nvSpPr>
          <p:cNvPr id="46083" name="Rectangle 3" descr="Rectangle: Click to edit Master text styles&#10;Second level&#10;Third level&#10;Fourth level&#10;Fifth level"/>
          <p:cNvSpPr>
            <a:spLocks noGrp="1" noChangeArrowheads="1"/>
          </p:cNvSpPr>
          <p:nvPr>
            <p:ph type="body" idx="1"/>
          </p:nvPr>
        </p:nvSpPr>
        <p:spPr>
          <a:xfrm>
            <a:off x="1981200" y="1905000"/>
            <a:ext cx="8305800" cy="4495800"/>
          </a:xfrm>
        </p:spPr>
        <p:txBody>
          <a:bodyPr/>
          <a:lstStyle/>
          <a:p>
            <a:pPr eaLnBrk="1" hangingPunct="1">
              <a:lnSpc>
                <a:spcPct val="90000"/>
              </a:lnSpc>
              <a:buFont typeface="Times" panose="02020603050405020304" pitchFamily="18" charset="0"/>
              <a:buChar char="•"/>
            </a:pPr>
            <a:r>
              <a:rPr lang="en-US" altLang="en-US" dirty="0"/>
              <a:t>Build a heap from the following input sequence:</a:t>
            </a:r>
          </a:p>
          <a:p>
            <a:pPr marL="800100" lvl="1" indent="-342900">
              <a:buFont typeface="Times" panose="02020603050405020304" pitchFamily="18" charset="0"/>
              <a:buChar char="•"/>
            </a:pPr>
            <a:r>
              <a:rPr lang="en-US" altLang="en-US" dirty="0"/>
              <a:t>(22, 15, 36, 44, 10, 3, 9, 13, 29, 25, 2, 11, 7, 1, 17)</a:t>
            </a:r>
          </a:p>
        </p:txBody>
      </p:sp>
    </p:spTree>
    <p:extLst>
      <p:ext uri="{BB962C8B-B14F-4D97-AF65-F5344CB8AC3E}">
        <p14:creationId xmlns:p14="http://schemas.microsoft.com/office/powerpoint/2010/main" val="3917429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48E830E-DCB0-4446-B24F-2C41D65EF555}" type="slidenum">
              <a:rPr lang="en-US" altLang="en-US" sz="1400"/>
              <a:pPr eaLnBrk="1" hangingPunct="1"/>
              <a:t>1</a:t>
            </a:fld>
            <a:endParaRPr lang="en-US" altLang="en-US" sz="1400"/>
          </a:p>
        </p:txBody>
      </p:sp>
      <p:sp>
        <p:nvSpPr>
          <p:cNvPr id="6147" name="Rectangle 2"/>
          <p:cNvSpPr>
            <a:spLocks noGrp="1" noChangeArrowheads="1"/>
          </p:cNvSpPr>
          <p:nvPr>
            <p:ph type="title"/>
            <p:custDataLst>
              <p:tags r:id="rId2"/>
            </p:custDataLst>
          </p:nvPr>
        </p:nvSpPr>
        <p:spPr>
          <a:xfrm>
            <a:off x="2209800" y="304800"/>
            <a:ext cx="7772400" cy="1143000"/>
          </a:xfrm>
        </p:spPr>
        <p:txBody>
          <a:bodyPr/>
          <a:lstStyle/>
          <a:p>
            <a:pPr eaLnBrk="1" hangingPunct="1"/>
            <a:r>
              <a:rPr lang="en-US" altLang="en-US"/>
              <a:t>Priority Queue ADT</a:t>
            </a:r>
          </a:p>
        </p:txBody>
      </p:sp>
      <p:sp>
        <p:nvSpPr>
          <p:cNvPr id="6148" name="Rectangle 3"/>
          <p:cNvSpPr>
            <a:spLocks noGrp="1" noChangeArrowheads="1"/>
          </p:cNvSpPr>
          <p:nvPr>
            <p:ph type="body" idx="1"/>
            <p:custDataLst>
              <p:tags r:id="rId3"/>
            </p:custDataLst>
          </p:nvPr>
        </p:nvSpPr>
        <p:spPr>
          <a:xfrm>
            <a:off x="1981200" y="1371600"/>
            <a:ext cx="8382000" cy="4953000"/>
          </a:xfrm>
          <a:noFill/>
        </p:spPr>
        <p:txBody>
          <a:bodyPr/>
          <a:lstStyle/>
          <a:p>
            <a:pPr marL="533400" indent="-533400">
              <a:buFontTx/>
              <a:buAutoNum type="arabicPeriod"/>
            </a:pPr>
            <a:r>
              <a:rPr lang="en-US" altLang="en-US" b="1"/>
              <a:t>PQueue </a:t>
            </a:r>
            <a:r>
              <a:rPr lang="en-US" altLang="en-US" b="1" u="sng"/>
              <a:t>data</a:t>
            </a:r>
            <a:r>
              <a:rPr lang="en-US" altLang="en-US"/>
              <a:t> : collection of data with </a:t>
            </a:r>
            <a:r>
              <a:rPr lang="en-US" altLang="en-US">
                <a:solidFill>
                  <a:srgbClr val="339933"/>
                </a:solidFill>
              </a:rPr>
              <a:t>priority</a:t>
            </a:r>
          </a:p>
          <a:p>
            <a:pPr marL="1714500" lvl="3" indent="-342900">
              <a:buFontTx/>
              <a:buAutoNum type="arabicPeriod"/>
            </a:pPr>
            <a:endParaRPr lang="en-US" altLang="en-US" u="sng">
              <a:solidFill>
                <a:srgbClr val="339933"/>
              </a:solidFill>
            </a:endParaRPr>
          </a:p>
          <a:p>
            <a:pPr marL="533400" indent="-533400">
              <a:buFontTx/>
              <a:buAutoNum type="arabicPeriod"/>
            </a:pPr>
            <a:r>
              <a:rPr lang="en-US" altLang="en-US" b="1"/>
              <a:t>PQueue </a:t>
            </a:r>
            <a:r>
              <a:rPr lang="en-US" altLang="en-US" b="1" u="sng"/>
              <a:t>operations</a:t>
            </a:r>
          </a:p>
          <a:p>
            <a:pPr marL="914400" lvl="1" indent="-457200"/>
            <a:r>
              <a:rPr lang="en-US" altLang="en-US"/>
              <a:t>insert</a:t>
            </a:r>
          </a:p>
          <a:p>
            <a:pPr marL="914400" lvl="1" indent="-457200"/>
            <a:r>
              <a:rPr lang="en-US" altLang="en-US"/>
              <a:t>deleteMin</a:t>
            </a:r>
          </a:p>
          <a:p>
            <a:pPr marL="1714500" lvl="3" indent="-342900"/>
            <a:endParaRPr lang="en-US" altLang="en-US"/>
          </a:p>
          <a:p>
            <a:pPr marL="533400" indent="-533400">
              <a:buFontTx/>
              <a:buAutoNum type="arabicPeriod"/>
            </a:pPr>
            <a:r>
              <a:rPr lang="en-US" altLang="en-US" b="1"/>
              <a:t>PQueue </a:t>
            </a:r>
            <a:r>
              <a:rPr lang="en-US" altLang="en-US" b="1" u="sng"/>
              <a:t>property</a:t>
            </a:r>
            <a:r>
              <a:rPr lang="en-US" altLang="en-US"/>
              <a:t>: for two elements in the queue, </a:t>
            </a:r>
            <a:r>
              <a:rPr lang="en-US" altLang="en-US" i="1"/>
              <a:t>x</a:t>
            </a:r>
            <a:r>
              <a:rPr lang="en-US" altLang="en-US"/>
              <a:t> and </a:t>
            </a:r>
            <a:r>
              <a:rPr lang="en-US" altLang="en-US" i="1"/>
              <a:t>y</a:t>
            </a:r>
            <a:r>
              <a:rPr lang="en-US" altLang="en-US"/>
              <a:t>, if </a:t>
            </a:r>
            <a:r>
              <a:rPr lang="en-US" altLang="en-US" i="1"/>
              <a:t>x</a:t>
            </a:r>
            <a:r>
              <a:rPr lang="en-US" altLang="en-US"/>
              <a:t> has a </a:t>
            </a:r>
            <a:r>
              <a:rPr lang="en-US" altLang="en-US" b="1" u="sng">
                <a:solidFill>
                  <a:srgbClr val="FF0000"/>
                </a:solidFill>
              </a:rPr>
              <a:t>lower</a:t>
            </a:r>
            <a:r>
              <a:rPr lang="en-US" altLang="en-US"/>
              <a:t> </a:t>
            </a:r>
            <a:r>
              <a:rPr lang="en-US" altLang="en-US">
                <a:solidFill>
                  <a:srgbClr val="339933"/>
                </a:solidFill>
              </a:rPr>
              <a:t>priority value</a:t>
            </a:r>
            <a:r>
              <a:rPr lang="en-US" altLang="en-US"/>
              <a:t> than </a:t>
            </a:r>
            <a:r>
              <a:rPr lang="en-US" altLang="en-US" i="1"/>
              <a:t>y</a:t>
            </a:r>
            <a:r>
              <a:rPr lang="en-US" altLang="en-US"/>
              <a:t>, </a:t>
            </a:r>
            <a:r>
              <a:rPr lang="en-US" altLang="en-US" i="1"/>
              <a:t>x</a:t>
            </a:r>
            <a:r>
              <a:rPr lang="en-US" altLang="en-US"/>
              <a:t> will be deleted before </a:t>
            </a:r>
            <a:r>
              <a:rPr lang="en-US" altLang="en-US" i="1"/>
              <a:t>y</a:t>
            </a:r>
            <a:endParaRPr lang="en-US" altLang="en-US"/>
          </a:p>
        </p:txBody>
      </p:sp>
    </p:spTree>
    <p:extLst>
      <p:ext uri="{BB962C8B-B14F-4D97-AF65-F5344CB8AC3E}">
        <p14:creationId xmlns:p14="http://schemas.microsoft.com/office/powerpoint/2010/main" val="512074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A827181-AEDF-4D5C-9A01-58ED5B2BE316}" type="slidenum">
              <a:rPr lang="en-US" altLang="en-US" sz="1400">
                <a:latin typeface="Arial" panose="020B0604020202020204" pitchFamily="34" charset="0"/>
              </a:rPr>
              <a:pPr/>
              <a:t>19</a:t>
            </a:fld>
            <a:endParaRPr lang="en-US" altLang="en-US" sz="1400">
              <a:latin typeface="Arial" panose="020B0604020202020204" pitchFamily="34" charset="0"/>
            </a:endParaRPr>
          </a:p>
        </p:txBody>
      </p:sp>
      <p:sp>
        <p:nvSpPr>
          <p:cNvPr id="15363" name="Rectangle 2"/>
          <p:cNvSpPr>
            <a:spLocks noGrp="1" noChangeArrowheads="1"/>
          </p:cNvSpPr>
          <p:nvPr>
            <p:ph type="title"/>
          </p:nvPr>
        </p:nvSpPr>
        <p:spPr/>
        <p:txBody>
          <a:bodyPr/>
          <a:lstStyle/>
          <a:p>
            <a:pPr eaLnBrk="1" hangingPunct="1"/>
            <a:r>
              <a:rPr lang="en-US" altLang="en-US"/>
              <a:t>A sample heap</a:t>
            </a:r>
          </a:p>
        </p:txBody>
      </p:sp>
      <p:sp>
        <p:nvSpPr>
          <p:cNvPr id="15364" name="Rectangle 3"/>
          <p:cNvSpPr>
            <a:spLocks noGrp="1" noChangeArrowheads="1"/>
          </p:cNvSpPr>
          <p:nvPr>
            <p:ph type="body" sz="half" idx="1"/>
          </p:nvPr>
        </p:nvSpPr>
        <p:spPr>
          <a:xfrm>
            <a:off x="2209800" y="1295400"/>
            <a:ext cx="7772400" cy="762000"/>
          </a:xfrm>
        </p:spPr>
        <p:txBody>
          <a:bodyPr/>
          <a:lstStyle/>
          <a:p>
            <a:pPr eaLnBrk="1" hangingPunct="1"/>
            <a:r>
              <a:rPr lang="en-US" altLang="en-US" sz="2400"/>
              <a:t>Here’s a sample binary tree after it has been heapified</a:t>
            </a:r>
          </a:p>
        </p:txBody>
      </p:sp>
      <p:sp>
        <p:nvSpPr>
          <p:cNvPr id="15365" name="Rectangle 4"/>
          <p:cNvSpPr>
            <a:spLocks noGrp="1" noChangeArrowheads="1"/>
          </p:cNvSpPr>
          <p:nvPr>
            <p:ph type="body" sz="half" idx="2"/>
          </p:nvPr>
        </p:nvSpPr>
        <p:spPr>
          <a:xfrm>
            <a:off x="2209800" y="4953000"/>
            <a:ext cx="7772400" cy="1676400"/>
          </a:xfrm>
        </p:spPr>
        <p:txBody>
          <a:bodyPr/>
          <a:lstStyle/>
          <a:p>
            <a:pPr eaLnBrk="1" hangingPunct="1"/>
            <a:r>
              <a:rPr lang="en-US" altLang="en-US" sz="2400"/>
              <a:t>Notice that heapified does </a:t>
            </a:r>
            <a:r>
              <a:rPr lang="en-US" altLang="en-US" sz="2400" i="1"/>
              <a:t>not</a:t>
            </a:r>
            <a:r>
              <a:rPr lang="en-US" altLang="en-US" sz="2400"/>
              <a:t> mean sorted</a:t>
            </a:r>
          </a:p>
          <a:p>
            <a:pPr eaLnBrk="1" hangingPunct="1"/>
            <a:r>
              <a:rPr lang="en-US" altLang="en-US" sz="2400"/>
              <a:t>Heapifying does </a:t>
            </a:r>
            <a:r>
              <a:rPr lang="en-US" altLang="en-US" sz="2400" i="1"/>
              <a:t>not</a:t>
            </a:r>
            <a:r>
              <a:rPr lang="en-US" altLang="en-US" sz="2400"/>
              <a:t> change the shape of the binary tree; this binary tree is balanced and left-justified because it started out that way</a:t>
            </a:r>
          </a:p>
        </p:txBody>
      </p:sp>
      <p:grpSp>
        <p:nvGrpSpPr>
          <p:cNvPr id="2" name="Group 34"/>
          <p:cNvGrpSpPr>
            <a:grpSpLocks/>
          </p:cNvGrpSpPr>
          <p:nvPr/>
        </p:nvGrpSpPr>
        <p:grpSpPr bwMode="auto">
          <a:xfrm>
            <a:off x="2514600" y="1981200"/>
            <a:ext cx="6781800" cy="2590800"/>
            <a:chOff x="624" y="1248"/>
            <a:chExt cx="4272" cy="1632"/>
          </a:xfrm>
        </p:grpSpPr>
        <p:sp>
          <p:nvSpPr>
            <p:cNvPr id="15367" name="Oval 5"/>
            <p:cNvSpPr>
              <a:spLocks noChangeArrowheads="1"/>
            </p:cNvSpPr>
            <p:nvPr/>
          </p:nvSpPr>
          <p:spPr bwMode="auto">
            <a:xfrm>
              <a:off x="960" y="225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19</a:t>
              </a:r>
            </a:p>
          </p:txBody>
        </p:sp>
        <p:sp>
          <p:nvSpPr>
            <p:cNvPr id="15368" name="Oval 6"/>
            <p:cNvSpPr>
              <a:spLocks noChangeArrowheads="1"/>
            </p:cNvSpPr>
            <p:nvPr/>
          </p:nvSpPr>
          <p:spPr bwMode="auto">
            <a:xfrm>
              <a:off x="1296"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5369" name="Oval 7"/>
            <p:cNvSpPr>
              <a:spLocks noChangeArrowheads="1"/>
            </p:cNvSpPr>
            <p:nvPr/>
          </p:nvSpPr>
          <p:spPr bwMode="auto">
            <a:xfrm>
              <a:off x="624"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18</a:t>
              </a:r>
            </a:p>
          </p:txBody>
        </p:sp>
        <p:sp>
          <p:nvSpPr>
            <p:cNvPr id="15370" name="Line 8"/>
            <p:cNvSpPr>
              <a:spLocks noChangeShapeType="1"/>
            </p:cNvSpPr>
            <p:nvPr/>
          </p:nvSpPr>
          <p:spPr bwMode="auto">
            <a:xfrm flipH="1">
              <a:off x="864"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1" name="Line 9"/>
            <p:cNvSpPr>
              <a:spLocks noChangeShapeType="1"/>
            </p:cNvSpPr>
            <p:nvPr/>
          </p:nvSpPr>
          <p:spPr bwMode="auto">
            <a:xfrm>
              <a:off x="1248"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Oval 10"/>
            <p:cNvSpPr>
              <a:spLocks noChangeArrowheads="1"/>
            </p:cNvSpPr>
            <p:nvPr/>
          </p:nvSpPr>
          <p:spPr bwMode="auto">
            <a:xfrm>
              <a:off x="2160" y="225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sp>
          <p:nvSpPr>
            <p:cNvPr id="15373" name="Oval 11"/>
            <p:cNvSpPr>
              <a:spLocks noChangeArrowheads="1"/>
            </p:cNvSpPr>
            <p:nvPr/>
          </p:nvSpPr>
          <p:spPr bwMode="auto">
            <a:xfrm>
              <a:off x="2496"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3</a:t>
              </a:r>
            </a:p>
          </p:txBody>
        </p:sp>
        <p:sp>
          <p:nvSpPr>
            <p:cNvPr id="15374" name="Oval 12"/>
            <p:cNvSpPr>
              <a:spLocks noChangeArrowheads="1"/>
            </p:cNvSpPr>
            <p:nvPr/>
          </p:nvSpPr>
          <p:spPr bwMode="auto">
            <a:xfrm>
              <a:off x="1824"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21</a:t>
              </a:r>
            </a:p>
          </p:txBody>
        </p:sp>
        <p:sp>
          <p:nvSpPr>
            <p:cNvPr id="15375" name="Line 13"/>
            <p:cNvSpPr>
              <a:spLocks noChangeShapeType="1"/>
            </p:cNvSpPr>
            <p:nvPr/>
          </p:nvSpPr>
          <p:spPr bwMode="auto">
            <a:xfrm flipH="1">
              <a:off x="2064"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6" name="Line 14"/>
            <p:cNvSpPr>
              <a:spLocks noChangeShapeType="1"/>
            </p:cNvSpPr>
            <p:nvPr/>
          </p:nvSpPr>
          <p:spPr bwMode="auto">
            <a:xfrm>
              <a:off x="2448"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7" name="Oval 15"/>
            <p:cNvSpPr>
              <a:spLocks noChangeArrowheads="1"/>
            </p:cNvSpPr>
            <p:nvPr/>
          </p:nvSpPr>
          <p:spPr bwMode="auto">
            <a:xfrm>
              <a:off x="3360" y="225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5378" name="Oval 16"/>
            <p:cNvSpPr>
              <a:spLocks noChangeArrowheads="1"/>
            </p:cNvSpPr>
            <p:nvPr/>
          </p:nvSpPr>
          <p:spPr bwMode="auto">
            <a:xfrm>
              <a:off x="3696"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11</a:t>
              </a:r>
            </a:p>
          </p:txBody>
        </p:sp>
        <p:sp>
          <p:nvSpPr>
            <p:cNvPr id="15379" name="Oval 17"/>
            <p:cNvSpPr>
              <a:spLocks noChangeArrowheads="1"/>
            </p:cNvSpPr>
            <p:nvPr/>
          </p:nvSpPr>
          <p:spPr bwMode="auto">
            <a:xfrm>
              <a:off x="3024"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9</a:t>
              </a:r>
            </a:p>
          </p:txBody>
        </p:sp>
        <p:sp>
          <p:nvSpPr>
            <p:cNvPr id="15380" name="Line 18"/>
            <p:cNvSpPr>
              <a:spLocks noChangeShapeType="1"/>
            </p:cNvSpPr>
            <p:nvPr/>
          </p:nvSpPr>
          <p:spPr bwMode="auto">
            <a:xfrm flipH="1">
              <a:off x="3264"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1" name="Line 19"/>
            <p:cNvSpPr>
              <a:spLocks noChangeShapeType="1"/>
            </p:cNvSpPr>
            <p:nvPr/>
          </p:nvSpPr>
          <p:spPr bwMode="auto">
            <a:xfrm>
              <a:off x="3648"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2" name="Oval 20"/>
            <p:cNvSpPr>
              <a:spLocks noChangeArrowheads="1"/>
            </p:cNvSpPr>
            <p:nvPr/>
          </p:nvSpPr>
          <p:spPr bwMode="auto">
            <a:xfrm>
              <a:off x="4560" y="225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15</a:t>
              </a:r>
            </a:p>
          </p:txBody>
        </p:sp>
        <p:sp>
          <p:nvSpPr>
            <p:cNvPr id="15383" name="Oval 25"/>
            <p:cNvSpPr>
              <a:spLocks noChangeArrowheads="1"/>
            </p:cNvSpPr>
            <p:nvPr/>
          </p:nvSpPr>
          <p:spPr bwMode="auto">
            <a:xfrm>
              <a:off x="2784" y="1248"/>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25</a:t>
              </a:r>
            </a:p>
          </p:txBody>
        </p:sp>
        <p:sp>
          <p:nvSpPr>
            <p:cNvPr id="15384" name="Oval 26"/>
            <p:cNvSpPr>
              <a:spLocks noChangeArrowheads="1"/>
            </p:cNvSpPr>
            <p:nvPr/>
          </p:nvSpPr>
          <p:spPr bwMode="auto">
            <a:xfrm>
              <a:off x="3984" y="1632"/>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17</a:t>
              </a:r>
            </a:p>
          </p:txBody>
        </p:sp>
        <p:sp>
          <p:nvSpPr>
            <p:cNvPr id="15385" name="Oval 27"/>
            <p:cNvSpPr>
              <a:spLocks noChangeArrowheads="1"/>
            </p:cNvSpPr>
            <p:nvPr/>
          </p:nvSpPr>
          <p:spPr bwMode="auto">
            <a:xfrm>
              <a:off x="1632" y="1632"/>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dirty="0">
                  <a:latin typeface="Verdana" panose="020B0604030504040204" pitchFamily="34" charset="0"/>
                </a:rPr>
                <a:t>22</a:t>
              </a:r>
            </a:p>
          </p:txBody>
        </p:sp>
        <p:sp>
          <p:nvSpPr>
            <p:cNvPr id="15386" name="Line 28"/>
            <p:cNvSpPr>
              <a:spLocks noChangeShapeType="1"/>
            </p:cNvSpPr>
            <p:nvPr/>
          </p:nvSpPr>
          <p:spPr bwMode="auto">
            <a:xfrm flipH="1">
              <a:off x="1920" y="1440"/>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7" name="Line 29"/>
            <p:cNvSpPr>
              <a:spLocks noChangeShapeType="1"/>
            </p:cNvSpPr>
            <p:nvPr/>
          </p:nvSpPr>
          <p:spPr bwMode="auto">
            <a:xfrm>
              <a:off x="3120" y="1440"/>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8" name="Line 30"/>
            <p:cNvSpPr>
              <a:spLocks noChangeShapeType="1"/>
            </p:cNvSpPr>
            <p:nvPr/>
          </p:nvSpPr>
          <p:spPr bwMode="auto">
            <a:xfrm flipH="1">
              <a:off x="1248" y="1824"/>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9" name="Line 31"/>
            <p:cNvSpPr>
              <a:spLocks noChangeShapeType="1"/>
            </p:cNvSpPr>
            <p:nvPr/>
          </p:nvSpPr>
          <p:spPr bwMode="auto">
            <a:xfrm>
              <a:off x="1920" y="1824"/>
              <a:ext cx="336"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0" name="Line 32"/>
            <p:cNvSpPr>
              <a:spLocks noChangeShapeType="1"/>
            </p:cNvSpPr>
            <p:nvPr/>
          </p:nvSpPr>
          <p:spPr bwMode="auto">
            <a:xfrm flipH="1">
              <a:off x="3600" y="1824"/>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1" name="Line 33"/>
            <p:cNvSpPr>
              <a:spLocks noChangeShapeType="1"/>
            </p:cNvSpPr>
            <p:nvPr/>
          </p:nvSpPr>
          <p:spPr bwMode="auto">
            <a:xfrm>
              <a:off x="4272" y="1824"/>
              <a:ext cx="384"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9915228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F0A58A9-1583-4043-A3A8-CF010932BA8E}" type="slidenum">
              <a:rPr lang="en-US" altLang="en-US" sz="1400">
                <a:latin typeface="Arial" panose="020B0604020202020204" pitchFamily="34" charset="0"/>
              </a:rPr>
              <a:pPr/>
              <a:t>20</a:t>
            </a:fld>
            <a:endParaRPr lang="en-US" altLang="en-US" sz="1400">
              <a:latin typeface="Arial" panose="020B0604020202020204" pitchFamily="34" charset="0"/>
            </a:endParaRPr>
          </a:p>
        </p:txBody>
      </p:sp>
      <p:sp>
        <p:nvSpPr>
          <p:cNvPr id="16387" name="Rectangle 2"/>
          <p:cNvSpPr>
            <a:spLocks noGrp="1" noChangeArrowheads="1"/>
          </p:cNvSpPr>
          <p:nvPr>
            <p:ph type="title"/>
          </p:nvPr>
        </p:nvSpPr>
        <p:spPr/>
        <p:txBody>
          <a:bodyPr/>
          <a:lstStyle/>
          <a:p>
            <a:pPr eaLnBrk="1" hangingPunct="1"/>
            <a:r>
              <a:rPr lang="en-US" altLang="en-US"/>
              <a:t>Removing the root (animated)</a:t>
            </a:r>
          </a:p>
        </p:txBody>
      </p:sp>
      <p:sp>
        <p:nvSpPr>
          <p:cNvPr id="16388" name="Rectangle 3"/>
          <p:cNvSpPr>
            <a:spLocks noGrp="1" noChangeArrowheads="1"/>
          </p:cNvSpPr>
          <p:nvPr>
            <p:ph type="body" sz="half" idx="1"/>
          </p:nvPr>
        </p:nvSpPr>
        <p:spPr>
          <a:xfrm>
            <a:off x="2209800" y="1295400"/>
            <a:ext cx="7772400" cy="990600"/>
          </a:xfrm>
        </p:spPr>
        <p:txBody>
          <a:bodyPr/>
          <a:lstStyle/>
          <a:p>
            <a:pPr eaLnBrk="1" hangingPunct="1"/>
            <a:r>
              <a:rPr lang="en-US" altLang="en-US" sz="2400"/>
              <a:t>Notice that the largest number is now in the root</a:t>
            </a:r>
          </a:p>
          <a:p>
            <a:pPr eaLnBrk="1" hangingPunct="1"/>
            <a:r>
              <a:rPr lang="en-US" altLang="en-US" sz="2400"/>
              <a:t>Suppose we </a:t>
            </a:r>
            <a:r>
              <a:rPr lang="en-US" altLang="en-US" sz="2400" i="1"/>
              <a:t>discard</a:t>
            </a:r>
            <a:r>
              <a:rPr lang="en-US" altLang="en-US" sz="2400"/>
              <a:t> the root:</a:t>
            </a:r>
          </a:p>
        </p:txBody>
      </p:sp>
      <p:sp>
        <p:nvSpPr>
          <p:cNvPr id="16389" name="Rectangle 4"/>
          <p:cNvSpPr>
            <a:spLocks noGrp="1" noChangeArrowheads="1"/>
          </p:cNvSpPr>
          <p:nvPr>
            <p:ph type="body" sz="half" idx="2"/>
          </p:nvPr>
        </p:nvSpPr>
        <p:spPr>
          <a:xfrm>
            <a:off x="2209800" y="4953000"/>
            <a:ext cx="7772400" cy="1676400"/>
          </a:xfrm>
        </p:spPr>
        <p:txBody>
          <a:bodyPr/>
          <a:lstStyle/>
          <a:p>
            <a:pPr eaLnBrk="1" hangingPunct="1"/>
            <a:r>
              <a:rPr lang="en-US" altLang="en-US" sz="2400"/>
              <a:t>How can we fix the binary tree so it is once again </a:t>
            </a:r>
            <a:r>
              <a:rPr lang="en-US" altLang="en-US" sz="2400" i="1"/>
              <a:t>balanced and left-justified?</a:t>
            </a:r>
          </a:p>
          <a:p>
            <a:pPr eaLnBrk="1" hangingPunct="1"/>
            <a:r>
              <a:rPr lang="en-US" altLang="en-US" sz="2400"/>
              <a:t>Solution: remove the rightmost leaf at the deepest level and use it for the new root</a:t>
            </a:r>
          </a:p>
        </p:txBody>
      </p:sp>
      <p:grpSp>
        <p:nvGrpSpPr>
          <p:cNvPr id="35" name="Group 34">
            <a:extLst>
              <a:ext uri="{FF2B5EF4-FFF2-40B4-BE49-F238E27FC236}">
                <a16:creationId xmlns:a16="http://schemas.microsoft.com/office/drawing/2014/main" id="{F786BF4A-4EEB-D24A-9C54-6959E263175C}"/>
              </a:ext>
            </a:extLst>
          </p:cNvPr>
          <p:cNvGrpSpPr>
            <a:grpSpLocks/>
          </p:cNvGrpSpPr>
          <p:nvPr/>
        </p:nvGrpSpPr>
        <p:grpSpPr bwMode="auto">
          <a:xfrm>
            <a:off x="2526323" y="2133600"/>
            <a:ext cx="6781800" cy="2590800"/>
            <a:chOff x="624" y="1248"/>
            <a:chExt cx="4272" cy="1632"/>
          </a:xfrm>
        </p:grpSpPr>
        <p:sp>
          <p:nvSpPr>
            <p:cNvPr id="36" name="Oval 5">
              <a:extLst>
                <a:ext uri="{FF2B5EF4-FFF2-40B4-BE49-F238E27FC236}">
                  <a16:creationId xmlns:a16="http://schemas.microsoft.com/office/drawing/2014/main" id="{BAB6587B-2C46-094E-8B54-B29F684C3DE6}"/>
                </a:ext>
              </a:extLst>
            </p:cNvPr>
            <p:cNvSpPr>
              <a:spLocks noChangeArrowheads="1"/>
            </p:cNvSpPr>
            <p:nvPr/>
          </p:nvSpPr>
          <p:spPr bwMode="auto">
            <a:xfrm>
              <a:off x="960" y="225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19</a:t>
              </a:r>
            </a:p>
          </p:txBody>
        </p:sp>
        <p:sp>
          <p:nvSpPr>
            <p:cNvPr id="37" name="Oval 6">
              <a:extLst>
                <a:ext uri="{FF2B5EF4-FFF2-40B4-BE49-F238E27FC236}">
                  <a16:creationId xmlns:a16="http://schemas.microsoft.com/office/drawing/2014/main" id="{39FA53D0-5749-4B4E-9BE7-B30C479FD06D}"/>
                </a:ext>
              </a:extLst>
            </p:cNvPr>
            <p:cNvSpPr>
              <a:spLocks noChangeArrowheads="1"/>
            </p:cNvSpPr>
            <p:nvPr/>
          </p:nvSpPr>
          <p:spPr bwMode="auto">
            <a:xfrm>
              <a:off x="1296"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38" name="Oval 7">
              <a:extLst>
                <a:ext uri="{FF2B5EF4-FFF2-40B4-BE49-F238E27FC236}">
                  <a16:creationId xmlns:a16="http://schemas.microsoft.com/office/drawing/2014/main" id="{D7B44CAA-8A97-BD46-B7BF-12CE8C079537}"/>
                </a:ext>
              </a:extLst>
            </p:cNvPr>
            <p:cNvSpPr>
              <a:spLocks noChangeArrowheads="1"/>
            </p:cNvSpPr>
            <p:nvPr/>
          </p:nvSpPr>
          <p:spPr bwMode="auto">
            <a:xfrm>
              <a:off x="624"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18</a:t>
              </a:r>
            </a:p>
          </p:txBody>
        </p:sp>
        <p:sp>
          <p:nvSpPr>
            <p:cNvPr id="39" name="Line 8">
              <a:extLst>
                <a:ext uri="{FF2B5EF4-FFF2-40B4-BE49-F238E27FC236}">
                  <a16:creationId xmlns:a16="http://schemas.microsoft.com/office/drawing/2014/main" id="{7B210F01-4F28-CF4C-8552-B2F30906A24D}"/>
                </a:ext>
              </a:extLst>
            </p:cNvPr>
            <p:cNvSpPr>
              <a:spLocks noChangeShapeType="1"/>
            </p:cNvSpPr>
            <p:nvPr/>
          </p:nvSpPr>
          <p:spPr bwMode="auto">
            <a:xfrm flipH="1">
              <a:off x="864"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9">
              <a:extLst>
                <a:ext uri="{FF2B5EF4-FFF2-40B4-BE49-F238E27FC236}">
                  <a16:creationId xmlns:a16="http://schemas.microsoft.com/office/drawing/2014/main" id="{9BBCEFC3-DE2F-0346-988D-682065BE9308}"/>
                </a:ext>
              </a:extLst>
            </p:cNvPr>
            <p:cNvSpPr>
              <a:spLocks noChangeShapeType="1"/>
            </p:cNvSpPr>
            <p:nvPr/>
          </p:nvSpPr>
          <p:spPr bwMode="auto">
            <a:xfrm>
              <a:off x="1248"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Oval 10">
              <a:extLst>
                <a:ext uri="{FF2B5EF4-FFF2-40B4-BE49-F238E27FC236}">
                  <a16:creationId xmlns:a16="http://schemas.microsoft.com/office/drawing/2014/main" id="{5FAA143F-74AD-3F43-9137-FB8E04BCEF60}"/>
                </a:ext>
              </a:extLst>
            </p:cNvPr>
            <p:cNvSpPr>
              <a:spLocks noChangeArrowheads="1"/>
            </p:cNvSpPr>
            <p:nvPr/>
          </p:nvSpPr>
          <p:spPr bwMode="auto">
            <a:xfrm>
              <a:off x="2160" y="225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sp>
          <p:nvSpPr>
            <p:cNvPr id="42" name="Oval 11">
              <a:extLst>
                <a:ext uri="{FF2B5EF4-FFF2-40B4-BE49-F238E27FC236}">
                  <a16:creationId xmlns:a16="http://schemas.microsoft.com/office/drawing/2014/main" id="{AA5D72BD-B3C5-9A46-9C0C-A6BD39F4C316}"/>
                </a:ext>
              </a:extLst>
            </p:cNvPr>
            <p:cNvSpPr>
              <a:spLocks noChangeArrowheads="1"/>
            </p:cNvSpPr>
            <p:nvPr/>
          </p:nvSpPr>
          <p:spPr bwMode="auto">
            <a:xfrm>
              <a:off x="2496"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3</a:t>
              </a:r>
            </a:p>
          </p:txBody>
        </p:sp>
        <p:sp>
          <p:nvSpPr>
            <p:cNvPr id="43" name="Oval 12">
              <a:extLst>
                <a:ext uri="{FF2B5EF4-FFF2-40B4-BE49-F238E27FC236}">
                  <a16:creationId xmlns:a16="http://schemas.microsoft.com/office/drawing/2014/main" id="{04DED0A5-4D3F-B249-9CE1-330E06C41398}"/>
                </a:ext>
              </a:extLst>
            </p:cNvPr>
            <p:cNvSpPr>
              <a:spLocks noChangeArrowheads="1"/>
            </p:cNvSpPr>
            <p:nvPr/>
          </p:nvSpPr>
          <p:spPr bwMode="auto">
            <a:xfrm>
              <a:off x="1824"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21</a:t>
              </a:r>
            </a:p>
          </p:txBody>
        </p:sp>
        <p:sp>
          <p:nvSpPr>
            <p:cNvPr id="44" name="Line 13">
              <a:extLst>
                <a:ext uri="{FF2B5EF4-FFF2-40B4-BE49-F238E27FC236}">
                  <a16:creationId xmlns:a16="http://schemas.microsoft.com/office/drawing/2014/main" id="{1D933BC8-C84E-7C40-AA07-12F596183D63}"/>
                </a:ext>
              </a:extLst>
            </p:cNvPr>
            <p:cNvSpPr>
              <a:spLocks noChangeShapeType="1"/>
            </p:cNvSpPr>
            <p:nvPr/>
          </p:nvSpPr>
          <p:spPr bwMode="auto">
            <a:xfrm flipH="1">
              <a:off x="2064"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14">
              <a:extLst>
                <a:ext uri="{FF2B5EF4-FFF2-40B4-BE49-F238E27FC236}">
                  <a16:creationId xmlns:a16="http://schemas.microsoft.com/office/drawing/2014/main" id="{34C0976C-0501-3D4D-BDD9-5A57942AB295}"/>
                </a:ext>
              </a:extLst>
            </p:cNvPr>
            <p:cNvSpPr>
              <a:spLocks noChangeShapeType="1"/>
            </p:cNvSpPr>
            <p:nvPr/>
          </p:nvSpPr>
          <p:spPr bwMode="auto">
            <a:xfrm>
              <a:off x="2448"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Oval 15">
              <a:extLst>
                <a:ext uri="{FF2B5EF4-FFF2-40B4-BE49-F238E27FC236}">
                  <a16:creationId xmlns:a16="http://schemas.microsoft.com/office/drawing/2014/main" id="{BB0D34CC-0001-C04D-88C7-AB087496F81B}"/>
                </a:ext>
              </a:extLst>
            </p:cNvPr>
            <p:cNvSpPr>
              <a:spLocks noChangeArrowheads="1"/>
            </p:cNvSpPr>
            <p:nvPr/>
          </p:nvSpPr>
          <p:spPr bwMode="auto">
            <a:xfrm>
              <a:off x="3360" y="225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47" name="Oval 16">
              <a:extLst>
                <a:ext uri="{FF2B5EF4-FFF2-40B4-BE49-F238E27FC236}">
                  <a16:creationId xmlns:a16="http://schemas.microsoft.com/office/drawing/2014/main" id="{0D5EA00D-2440-1A45-A78D-E55F44D2AF92}"/>
                </a:ext>
              </a:extLst>
            </p:cNvPr>
            <p:cNvSpPr>
              <a:spLocks noChangeArrowheads="1"/>
            </p:cNvSpPr>
            <p:nvPr/>
          </p:nvSpPr>
          <p:spPr bwMode="auto">
            <a:xfrm>
              <a:off x="3696"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11</a:t>
              </a:r>
            </a:p>
          </p:txBody>
        </p:sp>
        <p:sp>
          <p:nvSpPr>
            <p:cNvPr id="48" name="Oval 17">
              <a:extLst>
                <a:ext uri="{FF2B5EF4-FFF2-40B4-BE49-F238E27FC236}">
                  <a16:creationId xmlns:a16="http://schemas.microsoft.com/office/drawing/2014/main" id="{91805105-F832-9644-B828-A133046DEDA2}"/>
                </a:ext>
              </a:extLst>
            </p:cNvPr>
            <p:cNvSpPr>
              <a:spLocks noChangeArrowheads="1"/>
            </p:cNvSpPr>
            <p:nvPr/>
          </p:nvSpPr>
          <p:spPr bwMode="auto">
            <a:xfrm>
              <a:off x="3024" y="264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9</a:t>
              </a:r>
            </a:p>
          </p:txBody>
        </p:sp>
        <p:sp>
          <p:nvSpPr>
            <p:cNvPr id="49" name="Line 18">
              <a:extLst>
                <a:ext uri="{FF2B5EF4-FFF2-40B4-BE49-F238E27FC236}">
                  <a16:creationId xmlns:a16="http://schemas.microsoft.com/office/drawing/2014/main" id="{2D0F2815-E4B9-D045-AEFB-0965D22C13FE}"/>
                </a:ext>
              </a:extLst>
            </p:cNvPr>
            <p:cNvSpPr>
              <a:spLocks noChangeShapeType="1"/>
            </p:cNvSpPr>
            <p:nvPr/>
          </p:nvSpPr>
          <p:spPr bwMode="auto">
            <a:xfrm flipH="1">
              <a:off x="3264"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19">
              <a:extLst>
                <a:ext uri="{FF2B5EF4-FFF2-40B4-BE49-F238E27FC236}">
                  <a16:creationId xmlns:a16="http://schemas.microsoft.com/office/drawing/2014/main" id="{463DDB12-E07B-4E49-9E2F-5A62263BA820}"/>
                </a:ext>
              </a:extLst>
            </p:cNvPr>
            <p:cNvSpPr>
              <a:spLocks noChangeShapeType="1"/>
            </p:cNvSpPr>
            <p:nvPr/>
          </p:nvSpPr>
          <p:spPr bwMode="auto">
            <a:xfrm>
              <a:off x="3648" y="2448"/>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Oval 20">
              <a:extLst>
                <a:ext uri="{FF2B5EF4-FFF2-40B4-BE49-F238E27FC236}">
                  <a16:creationId xmlns:a16="http://schemas.microsoft.com/office/drawing/2014/main" id="{32A718A3-B5FF-1F46-9043-743FFAF557E1}"/>
                </a:ext>
              </a:extLst>
            </p:cNvPr>
            <p:cNvSpPr>
              <a:spLocks noChangeArrowheads="1"/>
            </p:cNvSpPr>
            <p:nvPr/>
          </p:nvSpPr>
          <p:spPr bwMode="auto">
            <a:xfrm>
              <a:off x="4560" y="225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15</a:t>
              </a:r>
            </a:p>
          </p:txBody>
        </p:sp>
        <p:sp>
          <p:nvSpPr>
            <p:cNvPr id="52" name="Oval 25">
              <a:extLst>
                <a:ext uri="{FF2B5EF4-FFF2-40B4-BE49-F238E27FC236}">
                  <a16:creationId xmlns:a16="http://schemas.microsoft.com/office/drawing/2014/main" id="{E8D7852F-827E-7445-B32B-06D6667B9650}"/>
                </a:ext>
              </a:extLst>
            </p:cNvPr>
            <p:cNvSpPr>
              <a:spLocks noChangeArrowheads="1"/>
            </p:cNvSpPr>
            <p:nvPr/>
          </p:nvSpPr>
          <p:spPr bwMode="auto">
            <a:xfrm>
              <a:off x="2784" y="1248"/>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dirty="0">
                  <a:solidFill>
                    <a:srgbClr val="FF0000"/>
                  </a:solidFill>
                  <a:latin typeface="Verdana" panose="020B0604030504040204" pitchFamily="34" charset="0"/>
                </a:rPr>
                <a:t>25</a:t>
              </a:r>
            </a:p>
          </p:txBody>
        </p:sp>
        <p:sp>
          <p:nvSpPr>
            <p:cNvPr id="53" name="Oval 26">
              <a:extLst>
                <a:ext uri="{FF2B5EF4-FFF2-40B4-BE49-F238E27FC236}">
                  <a16:creationId xmlns:a16="http://schemas.microsoft.com/office/drawing/2014/main" id="{B1822F02-76A5-5340-8CD1-C70264F8BCCC}"/>
                </a:ext>
              </a:extLst>
            </p:cNvPr>
            <p:cNvSpPr>
              <a:spLocks noChangeArrowheads="1"/>
            </p:cNvSpPr>
            <p:nvPr/>
          </p:nvSpPr>
          <p:spPr bwMode="auto">
            <a:xfrm>
              <a:off x="3984" y="1632"/>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17</a:t>
              </a:r>
            </a:p>
          </p:txBody>
        </p:sp>
        <p:sp>
          <p:nvSpPr>
            <p:cNvPr id="54" name="Oval 27">
              <a:extLst>
                <a:ext uri="{FF2B5EF4-FFF2-40B4-BE49-F238E27FC236}">
                  <a16:creationId xmlns:a16="http://schemas.microsoft.com/office/drawing/2014/main" id="{D3572F47-4635-1841-B6C4-53536A0C9449}"/>
                </a:ext>
              </a:extLst>
            </p:cNvPr>
            <p:cNvSpPr>
              <a:spLocks noChangeArrowheads="1"/>
            </p:cNvSpPr>
            <p:nvPr/>
          </p:nvSpPr>
          <p:spPr bwMode="auto">
            <a:xfrm>
              <a:off x="1632" y="1632"/>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dirty="0">
                  <a:latin typeface="Verdana" panose="020B0604030504040204" pitchFamily="34" charset="0"/>
                </a:rPr>
                <a:t>22</a:t>
              </a:r>
            </a:p>
          </p:txBody>
        </p:sp>
        <p:sp>
          <p:nvSpPr>
            <p:cNvPr id="55" name="Line 28">
              <a:extLst>
                <a:ext uri="{FF2B5EF4-FFF2-40B4-BE49-F238E27FC236}">
                  <a16:creationId xmlns:a16="http://schemas.microsoft.com/office/drawing/2014/main" id="{4E92A3CC-1BBC-F44B-AD6D-FB2052718F5C}"/>
                </a:ext>
              </a:extLst>
            </p:cNvPr>
            <p:cNvSpPr>
              <a:spLocks noChangeShapeType="1"/>
            </p:cNvSpPr>
            <p:nvPr/>
          </p:nvSpPr>
          <p:spPr bwMode="auto">
            <a:xfrm flipH="1">
              <a:off x="1920" y="1440"/>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29">
              <a:extLst>
                <a:ext uri="{FF2B5EF4-FFF2-40B4-BE49-F238E27FC236}">
                  <a16:creationId xmlns:a16="http://schemas.microsoft.com/office/drawing/2014/main" id="{D85AAE4B-88E9-ED41-A5B1-A4DB855DA85E}"/>
                </a:ext>
              </a:extLst>
            </p:cNvPr>
            <p:cNvSpPr>
              <a:spLocks noChangeShapeType="1"/>
            </p:cNvSpPr>
            <p:nvPr/>
          </p:nvSpPr>
          <p:spPr bwMode="auto">
            <a:xfrm>
              <a:off x="3120" y="1440"/>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Line 30">
              <a:extLst>
                <a:ext uri="{FF2B5EF4-FFF2-40B4-BE49-F238E27FC236}">
                  <a16:creationId xmlns:a16="http://schemas.microsoft.com/office/drawing/2014/main" id="{50F85179-B133-4549-8951-29DEE15E2274}"/>
                </a:ext>
              </a:extLst>
            </p:cNvPr>
            <p:cNvSpPr>
              <a:spLocks noChangeShapeType="1"/>
            </p:cNvSpPr>
            <p:nvPr/>
          </p:nvSpPr>
          <p:spPr bwMode="auto">
            <a:xfrm flipH="1">
              <a:off x="1248" y="1824"/>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31">
              <a:extLst>
                <a:ext uri="{FF2B5EF4-FFF2-40B4-BE49-F238E27FC236}">
                  <a16:creationId xmlns:a16="http://schemas.microsoft.com/office/drawing/2014/main" id="{09956CDA-BF3B-7747-8496-C6D584E07EF1}"/>
                </a:ext>
              </a:extLst>
            </p:cNvPr>
            <p:cNvSpPr>
              <a:spLocks noChangeShapeType="1"/>
            </p:cNvSpPr>
            <p:nvPr/>
          </p:nvSpPr>
          <p:spPr bwMode="auto">
            <a:xfrm>
              <a:off x="1920" y="1824"/>
              <a:ext cx="336"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Line 32">
              <a:extLst>
                <a:ext uri="{FF2B5EF4-FFF2-40B4-BE49-F238E27FC236}">
                  <a16:creationId xmlns:a16="http://schemas.microsoft.com/office/drawing/2014/main" id="{45288BA3-3015-1649-8784-19FBB1D6D686}"/>
                </a:ext>
              </a:extLst>
            </p:cNvPr>
            <p:cNvSpPr>
              <a:spLocks noChangeShapeType="1"/>
            </p:cNvSpPr>
            <p:nvPr/>
          </p:nvSpPr>
          <p:spPr bwMode="auto">
            <a:xfrm flipH="1">
              <a:off x="3600" y="1824"/>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 name="Line 33">
              <a:extLst>
                <a:ext uri="{FF2B5EF4-FFF2-40B4-BE49-F238E27FC236}">
                  <a16:creationId xmlns:a16="http://schemas.microsoft.com/office/drawing/2014/main" id="{C6028BFC-6B66-5C40-893E-CC4B8F56818D}"/>
                </a:ext>
              </a:extLst>
            </p:cNvPr>
            <p:cNvSpPr>
              <a:spLocks noChangeShapeType="1"/>
            </p:cNvSpPr>
            <p:nvPr/>
          </p:nvSpPr>
          <p:spPr bwMode="auto">
            <a:xfrm>
              <a:off x="4272" y="1824"/>
              <a:ext cx="384"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5189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dissolv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F0A58A9-1583-4043-A3A8-CF010932BA8E}" type="slidenum">
              <a:rPr lang="en-US" altLang="en-US" sz="1400">
                <a:latin typeface="Arial" panose="020B0604020202020204" pitchFamily="34" charset="0"/>
              </a:rPr>
              <a:pPr/>
              <a:t>21</a:t>
            </a:fld>
            <a:endParaRPr lang="en-US" altLang="en-US" sz="1400">
              <a:latin typeface="Arial" panose="020B0604020202020204" pitchFamily="34" charset="0"/>
            </a:endParaRPr>
          </a:p>
        </p:txBody>
      </p:sp>
      <p:sp>
        <p:nvSpPr>
          <p:cNvPr id="16387" name="Rectangle 2"/>
          <p:cNvSpPr>
            <a:spLocks noGrp="1" noChangeArrowheads="1"/>
          </p:cNvSpPr>
          <p:nvPr>
            <p:ph type="title"/>
          </p:nvPr>
        </p:nvSpPr>
        <p:spPr/>
        <p:txBody>
          <a:bodyPr/>
          <a:lstStyle/>
          <a:p>
            <a:pPr eaLnBrk="1" hangingPunct="1"/>
            <a:r>
              <a:rPr lang="en-US" altLang="en-US"/>
              <a:t>Removing the root (animated)</a:t>
            </a:r>
          </a:p>
        </p:txBody>
      </p:sp>
      <p:sp>
        <p:nvSpPr>
          <p:cNvPr id="16388" name="Rectangle 3"/>
          <p:cNvSpPr>
            <a:spLocks noGrp="1" noChangeArrowheads="1"/>
          </p:cNvSpPr>
          <p:nvPr>
            <p:ph type="body" sz="half" idx="1"/>
          </p:nvPr>
        </p:nvSpPr>
        <p:spPr>
          <a:xfrm>
            <a:off x="2209800" y="1295400"/>
            <a:ext cx="7772400" cy="990600"/>
          </a:xfrm>
        </p:spPr>
        <p:txBody>
          <a:bodyPr/>
          <a:lstStyle/>
          <a:p>
            <a:pPr eaLnBrk="1" hangingPunct="1"/>
            <a:r>
              <a:rPr lang="en-US" altLang="en-US" sz="2400"/>
              <a:t>Notice that the largest number is now in the root</a:t>
            </a:r>
          </a:p>
          <a:p>
            <a:pPr eaLnBrk="1" hangingPunct="1"/>
            <a:r>
              <a:rPr lang="en-US" altLang="en-US" sz="2400"/>
              <a:t>Suppose we </a:t>
            </a:r>
            <a:r>
              <a:rPr lang="en-US" altLang="en-US" sz="2400" i="1"/>
              <a:t>discard</a:t>
            </a:r>
            <a:r>
              <a:rPr lang="en-US" altLang="en-US" sz="2400"/>
              <a:t> the root:</a:t>
            </a:r>
          </a:p>
        </p:txBody>
      </p:sp>
      <p:sp>
        <p:nvSpPr>
          <p:cNvPr id="16389" name="Rectangle 4"/>
          <p:cNvSpPr>
            <a:spLocks noGrp="1" noChangeArrowheads="1"/>
          </p:cNvSpPr>
          <p:nvPr>
            <p:ph type="body" sz="half" idx="2"/>
          </p:nvPr>
        </p:nvSpPr>
        <p:spPr>
          <a:xfrm>
            <a:off x="2209800" y="4953000"/>
            <a:ext cx="7772400" cy="1676400"/>
          </a:xfrm>
        </p:spPr>
        <p:txBody>
          <a:bodyPr/>
          <a:lstStyle/>
          <a:p>
            <a:pPr eaLnBrk="1" hangingPunct="1"/>
            <a:r>
              <a:rPr lang="en-US" altLang="en-US" sz="2400"/>
              <a:t>How can we fix the binary tree so it is once again </a:t>
            </a:r>
            <a:r>
              <a:rPr lang="en-US" altLang="en-US" sz="2400" i="1"/>
              <a:t>balanced and left-justified?</a:t>
            </a:r>
          </a:p>
          <a:p>
            <a:pPr eaLnBrk="1" hangingPunct="1"/>
            <a:r>
              <a:rPr lang="en-US" altLang="en-US" sz="2400"/>
              <a:t>Solution: remove the rightmost leaf at the deepest level and use it for the new root</a:t>
            </a:r>
          </a:p>
        </p:txBody>
      </p:sp>
      <p:grpSp>
        <p:nvGrpSpPr>
          <p:cNvPr id="2" name="Group 32"/>
          <p:cNvGrpSpPr>
            <a:grpSpLocks/>
          </p:cNvGrpSpPr>
          <p:nvPr/>
        </p:nvGrpSpPr>
        <p:grpSpPr bwMode="auto">
          <a:xfrm>
            <a:off x="2514600" y="2514600"/>
            <a:ext cx="6781800" cy="2286000"/>
            <a:chOff x="624" y="1584"/>
            <a:chExt cx="4272" cy="1440"/>
          </a:xfrm>
        </p:grpSpPr>
        <p:sp>
          <p:nvSpPr>
            <p:cNvPr id="16395" name="Oval 5"/>
            <p:cNvSpPr>
              <a:spLocks noChangeArrowheads="1"/>
            </p:cNvSpPr>
            <p:nvPr/>
          </p:nvSpPr>
          <p:spPr bwMode="auto">
            <a:xfrm>
              <a:off x="9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19</a:t>
              </a:r>
            </a:p>
          </p:txBody>
        </p:sp>
        <p:sp>
          <p:nvSpPr>
            <p:cNvPr id="16396" name="Oval 6"/>
            <p:cNvSpPr>
              <a:spLocks noChangeArrowheads="1"/>
            </p:cNvSpPr>
            <p:nvPr/>
          </p:nvSpPr>
          <p:spPr bwMode="auto">
            <a:xfrm>
              <a:off x="12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6397" name="Oval 7"/>
            <p:cNvSpPr>
              <a:spLocks noChangeArrowheads="1"/>
            </p:cNvSpPr>
            <p:nvPr/>
          </p:nvSpPr>
          <p:spPr bwMode="auto">
            <a:xfrm>
              <a:off x="6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18</a:t>
              </a:r>
            </a:p>
          </p:txBody>
        </p:sp>
        <p:sp>
          <p:nvSpPr>
            <p:cNvPr id="16398" name="Line 8"/>
            <p:cNvSpPr>
              <a:spLocks noChangeShapeType="1"/>
            </p:cNvSpPr>
            <p:nvPr/>
          </p:nvSpPr>
          <p:spPr bwMode="auto">
            <a:xfrm flipH="1">
              <a:off x="8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Line 9"/>
            <p:cNvSpPr>
              <a:spLocks noChangeShapeType="1"/>
            </p:cNvSpPr>
            <p:nvPr/>
          </p:nvSpPr>
          <p:spPr bwMode="auto">
            <a:xfrm>
              <a:off x="12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0" name="Oval 10"/>
            <p:cNvSpPr>
              <a:spLocks noChangeArrowheads="1"/>
            </p:cNvSpPr>
            <p:nvPr/>
          </p:nvSpPr>
          <p:spPr bwMode="auto">
            <a:xfrm>
              <a:off x="21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sp>
          <p:nvSpPr>
            <p:cNvPr id="16401" name="Oval 11"/>
            <p:cNvSpPr>
              <a:spLocks noChangeArrowheads="1"/>
            </p:cNvSpPr>
            <p:nvPr/>
          </p:nvSpPr>
          <p:spPr bwMode="auto">
            <a:xfrm>
              <a:off x="24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3</a:t>
              </a:r>
            </a:p>
          </p:txBody>
        </p:sp>
        <p:sp>
          <p:nvSpPr>
            <p:cNvPr id="16402" name="Oval 12"/>
            <p:cNvSpPr>
              <a:spLocks noChangeArrowheads="1"/>
            </p:cNvSpPr>
            <p:nvPr/>
          </p:nvSpPr>
          <p:spPr bwMode="auto">
            <a:xfrm>
              <a:off x="18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21</a:t>
              </a:r>
            </a:p>
          </p:txBody>
        </p:sp>
        <p:sp>
          <p:nvSpPr>
            <p:cNvPr id="16403" name="Line 13"/>
            <p:cNvSpPr>
              <a:spLocks noChangeShapeType="1"/>
            </p:cNvSpPr>
            <p:nvPr/>
          </p:nvSpPr>
          <p:spPr bwMode="auto">
            <a:xfrm flipH="1">
              <a:off x="20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14"/>
            <p:cNvSpPr>
              <a:spLocks noChangeShapeType="1"/>
            </p:cNvSpPr>
            <p:nvPr/>
          </p:nvSpPr>
          <p:spPr bwMode="auto">
            <a:xfrm>
              <a:off x="24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Oval 15"/>
            <p:cNvSpPr>
              <a:spLocks noChangeArrowheads="1"/>
            </p:cNvSpPr>
            <p:nvPr/>
          </p:nvSpPr>
          <p:spPr bwMode="auto">
            <a:xfrm>
              <a:off x="33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6406" name="Oval 16"/>
            <p:cNvSpPr>
              <a:spLocks noChangeArrowheads="1"/>
            </p:cNvSpPr>
            <p:nvPr/>
          </p:nvSpPr>
          <p:spPr bwMode="auto">
            <a:xfrm>
              <a:off x="36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11</a:t>
              </a:r>
            </a:p>
          </p:txBody>
        </p:sp>
        <p:sp>
          <p:nvSpPr>
            <p:cNvPr id="16407" name="Oval 17"/>
            <p:cNvSpPr>
              <a:spLocks noChangeArrowheads="1"/>
            </p:cNvSpPr>
            <p:nvPr/>
          </p:nvSpPr>
          <p:spPr bwMode="auto">
            <a:xfrm>
              <a:off x="30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9</a:t>
              </a:r>
            </a:p>
          </p:txBody>
        </p:sp>
        <p:sp>
          <p:nvSpPr>
            <p:cNvPr id="16408" name="Line 18"/>
            <p:cNvSpPr>
              <a:spLocks noChangeShapeType="1"/>
            </p:cNvSpPr>
            <p:nvPr/>
          </p:nvSpPr>
          <p:spPr bwMode="auto">
            <a:xfrm flipH="1">
              <a:off x="32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19"/>
            <p:cNvSpPr>
              <a:spLocks noChangeShapeType="1"/>
            </p:cNvSpPr>
            <p:nvPr/>
          </p:nvSpPr>
          <p:spPr bwMode="auto">
            <a:xfrm>
              <a:off x="36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Oval 20"/>
            <p:cNvSpPr>
              <a:spLocks noChangeArrowheads="1"/>
            </p:cNvSpPr>
            <p:nvPr/>
          </p:nvSpPr>
          <p:spPr bwMode="auto">
            <a:xfrm>
              <a:off x="45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15</a:t>
              </a:r>
            </a:p>
          </p:txBody>
        </p:sp>
        <p:sp>
          <p:nvSpPr>
            <p:cNvPr id="16411" name="Oval 22"/>
            <p:cNvSpPr>
              <a:spLocks noChangeArrowheads="1"/>
            </p:cNvSpPr>
            <p:nvPr/>
          </p:nvSpPr>
          <p:spPr bwMode="auto">
            <a:xfrm>
              <a:off x="3984" y="177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17</a:t>
              </a:r>
            </a:p>
          </p:txBody>
        </p:sp>
        <p:sp>
          <p:nvSpPr>
            <p:cNvPr id="16412" name="Oval 23"/>
            <p:cNvSpPr>
              <a:spLocks noChangeArrowheads="1"/>
            </p:cNvSpPr>
            <p:nvPr/>
          </p:nvSpPr>
          <p:spPr bwMode="auto">
            <a:xfrm>
              <a:off x="1632" y="177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sp>
          <p:nvSpPr>
            <p:cNvPr id="16413" name="Line 24"/>
            <p:cNvSpPr>
              <a:spLocks noChangeShapeType="1"/>
            </p:cNvSpPr>
            <p:nvPr/>
          </p:nvSpPr>
          <p:spPr bwMode="auto">
            <a:xfrm flipH="1">
              <a:off x="1920" y="1584"/>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25"/>
            <p:cNvSpPr>
              <a:spLocks noChangeShapeType="1"/>
            </p:cNvSpPr>
            <p:nvPr/>
          </p:nvSpPr>
          <p:spPr bwMode="auto">
            <a:xfrm>
              <a:off x="3120" y="1584"/>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Line 26"/>
            <p:cNvSpPr>
              <a:spLocks noChangeShapeType="1"/>
            </p:cNvSpPr>
            <p:nvPr/>
          </p:nvSpPr>
          <p:spPr bwMode="auto">
            <a:xfrm flipH="1">
              <a:off x="1248" y="1968"/>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6" name="Line 27"/>
            <p:cNvSpPr>
              <a:spLocks noChangeShapeType="1"/>
            </p:cNvSpPr>
            <p:nvPr/>
          </p:nvSpPr>
          <p:spPr bwMode="auto">
            <a:xfrm>
              <a:off x="1920" y="1968"/>
              <a:ext cx="336"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Line 28"/>
            <p:cNvSpPr>
              <a:spLocks noChangeShapeType="1"/>
            </p:cNvSpPr>
            <p:nvPr/>
          </p:nvSpPr>
          <p:spPr bwMode="auto">
            <a:xfrm flipH="1">
              <a:off x="3600" y="1968"/>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8" name="Line 29"/>
            <p:cNvSpPr>
              <a:spLocks noChangeShapeType="1"/>
            </p:cNvSpPr>
            <p:nvPr/>
          </p:nvSpPr>
          <p:spPr bwMode="auto">
            <a:xfrm>
              <a:off x="4272" y="1968"/>
              <a:ext cx="384"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65" name="Freeform 33"/>
          <p:cNvSpPr>
            <a:spLocks/>
          </p:cNvSpPr>
          <p:nvPr/>
        </p:nvSpPr>
        <p:spPr bwMode="auto">
          <a:xfrm>
            <a:off x="6229350" y="2638426"/>
            <a:ext cx="1517650" cy="1781175"/>
          </a:xfrm>
          <a:custGeom>
            <a:avLst/>
            <a:gdLst>
              <a:gd name="T0" fmla="*/ 2147483647 w 956"/>
              <a:gd name="T1" fmla="*/ 2147483647 h 1122"/>
              <a:gd name="T2" fmla="*/ 2147483647 w 956"/>
              <a:gd name="T3" fmla="*/ 2147483647 h 1122"/>
              <a:gd name="T4" fmla="*/ 2147483647 w 956"/>
              <a:gd name="T5" fmla="*/ 2147483647 h 1122"/>
              <a:gd name="T6" fmla="*/ 2147483647 w 956"/>
              <a:gd name="T7" fmla="*/ 2147483647 h 1122"/>
              <a:gd name="T8" fmla="*/ 2147483647 w 956"/>
              <a:gd name="T9" fmla="*/ 2147483647 h 1122"/>
              <a:gd name="T10" fmla="*/ 0 w 956"/>
              <a:gd name="T11" fmla="*/ 0 h 1122"/>
              <a:gd name="T12" fmla="*/ 0 60000 65536"/>
              <a:gd name="T13" fmla="*/ 0 60000 65536"/>
              <a:gd name="T14" fmla="*/ 0 60000 65536"/>
              <a:gd name="T15" fmla="*/ 0 60000 65536"/>
              <a:gd name="T16" fmla="*/ 0 60000 65536"/>
              <a:gd name="T17" fmla="*/ 0 60000 65536"/>
              <a:gd name="T18" fmla="*/ 0 w 956"/>
              <a:gd name="T19" fmla="*/ 0 h 1122"/>
              <a:gd name="T20" fmla="*/ 956 w 956"/>
              <a:gd name="T21" fmla="*/ 1122 h 1122"/>
            </a:gdLst>
            <a:ahLst/>
            <a:cxnLst>
              <a:cxn ang="T12">
                <a:pos x="T0" y="T1"/>
              </a:cxn>
              <a:cxn ang="T13">
                <a:pos x="T2" y="T3"/>
              </a:cxn>
              <a:cxn ang="T14">
                <a:pos x="T4" y="T5"/>
              </a:cxn>
              <a:cxn ang="T15">
                <a:pos x="T6" y="T7"/>
              </a:cxn>
              <a:cxn ang="T16">
                <a:pos x="T8" y="T9"/>
              </a:cxn>
              <a:cxn ang="T17">
                <a:pos x="T10" y="T11"/>
              </a:cxn>
            </a:cxnLst>
            <a:rect l="T18" t="T19" r="T20" b="T21"/>
            <a:pathLst>
              <a:path w="956" h="1122">
                <a:moveTo>
                  <a:pt x="924" y="1122"/>
                </a:moveTo>
                <a:cubicBezTo>
                  <a:pt x="940" y="1002"/>
                  <a:pt x="956" y="882"/>
                  <a:pt x="924" y="786"/>
                </a:cubicBezTo>
                <a:cubicBezTo>
                  <a:pt x="892" y="690"/>
                  <a:pt x="829" y="598"/>
                  <a:pt x="732" y="546"/>
                </a:cubicBezTo>
                <a:cubicBezTo>
                  <a:pt x="635" y="494"/>
                  <a:pt x="448" y="504"/>
                  <a:pt x="342" y="474"/>
                </a:cubicBezTo>
                <a:cubicBezTo>
                  <a:pt x="236" y="444"/>
                  <a:pt x="153" y="445"/>
                  <a:pt x="96" y="366"/>
                </a:cubicBezTo>
                <a:cubicBezTo>
                  <a:pt x="39" y="287"/>
                  <a:pt x="20" y="76"/>
                  <a:pt x="0" y="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 name="Group 35"/>
          <p:cNvGrpSpPr>
            <a:grpSpLocks/>
          </p:cNvGrpSpPr>
          <p:nvPr/>
        </p:nvGrpSpPr>
        <p:grpSpPr bwMode="auto">
          <a:xfrm>
            <a:off x="5943600" y="2209800"/>
            <a:ext cx="2133600" cy="2667000"/>
            <a:chOff x="2784" y="1392"/>
            <a:chExt cx="1344" cy="1680"/>
          </a:xfrm>
        </p:grpSpPr>
        <p:sp>
          <p:nvSpPr>
            <p:cNvPr id="16393" name="Oval 31"/>
            <p:cNvSpPr>
              <a:spLocks noChangeArrowheads="1"/>
            </p:cNvSpPr>
            <p:nvPr/>
          </p:nvSpPr>
          <p:spPr bwMode="auto">
            <a:xfrm>
              <a:off x="2784" y="1392"/>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11</a:t>
              </a:r>
            </a:p>
          </p:txBody>
        </p:sp>
        <p:sp>
          <p:nvSpPr>
            <p:cNvPr id="16394" name="Rectangle 34"/>
            <p:cNvSpPr>
              <a:spLocks noChangeArrowheads="1"/>
            </p:cNvSpPr>
            <p:nvPr/>
          </p:nvSpPr>
          <p:spPr bwMode="auto">
            <a:xfrm>
              <a:off x="3648" y="2592"/>
              <a:ext cx="480" cy="480"/>
            </a:xfrm>
            <a:prstGeom prst="rect">
              <a:avLst/>
            </a:prstGeom>
            <a:solidFill>
              <a:schemeClr val="bg1"/>
            </a:solidFill>
            <a:ln>
              <a:noFill/>
            </a:ln>
            <a:extLst>
              <a:ext uri="{91240B29-F687-4F45-9708-019B960494DF}">
                <a14:hiddenLine xmlns:a14="http://schemas.microsoft.com/office/drawing/2010/main" w="1587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grpSp>
    </p:spTree>
    <p:extLst>
      <p:ext uri="{BB962C8B-B14F-4D97-AF65-F5344CB8AC3E}">
        <p14:creationId xmlns:p14="http://schemas.microsoft.com/office/powerpoint/2010/main" val="17207436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8465"/>
                                        </p:tgtEl>
                                        <p:attrNameLst>
                                          <p:attrName>style.visibility</p:attrName>
                                        </p:attrNameLst>
                                      </p:cBhvr>
                                      <p:to>
                                        <p:strVal val="visible"/>
                                      </p:to>
                                    </p:set>
                                    <p:animEffect transition="in" filter="wipe(down)">
                                      <p:cBhvr>
                                        <p:cTn id="12" dur="500"/>
                                        <p:tgtEl>
                                          <p:spTgt spid="18465"/>
                                        </p:tgtEl>
                                      </p:cBhvr>
                                    </p:animEffect>
                                  </p:childTnLst>
                                  <p:subTnLst>
                                    <p:set>
                                      <p:cBhvr override="childStyle">
                                        <p:cTn dur="1" fill="hold" display="0" masterRel="nextClick" afterEffect="1"/>
                                        <p:tgtEl>
                                          <p:spTgt spid="18465"/>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B61BE15-A273-49FA-ACD5-D0FC2F0A5E43}" type="slidenum">
              <a:rPr lang="en-US" altLang="en-US" sz="1400">
                <a:latin typeface="Arial" panose="020B0604020202020204" pitchFamily="34" charset="0"/>
              </a:rPr>
              <a:pPr/>
              <a:t>22</a:t>
            </a:fld>
            <a:endParaRPr lang="en-US" altLang="en-US" sz="1400">
              <a:latin typeface="Arial" panose="020B0604020202020204" pitchFamily="34" charset="0"/>
            </a:endParaRPr>
          </a:p>
        </p:txBody>
      </p:sp>
      <p:sp>
        <p:nvSpPr>
          <p:cNvPr id="17411" name="Rectangle 2"/>
          <p:cNvSpPr>
            <a:spLocks noGrp="1" noChangeArrowheads="1"/>
          </p:cNvSpPr>
          <p:nvPr>
            <p:ph type="title"/>
          </p:nvPr>
        </p:nvSpPr>
        <p:spPr/>
        <p:txBody>
          <a:bodyPr/>
          <a:lstStyle/>
          <a:p>
            <a:r>
              <a:rPr lang="en-US" altLang="en-US" dirty="0"/>
              <a:t>The </a:t>
            </a:r>
            <a:r>
              <a:rPr lang="en-US" altLang="en-US" sz="3600" dirty="0" err="1">
                <a:latin typeface="Verdana" panose="020B0604030504040204" pitchFamily="34" charset="0"/>
              </a:rPr>
              <a:t>heapify</a:t>
            </a:r>
            <a:r>
              <a:rPr lang="en-US" altLang="en-US" dirty="0"/>
              <a:t> method I</a:t>
            </a:r>
          </a:p>
        </p:txBody>
      </p:sp>
      <p:sp>
        <p:nvSpPr>
          <p:cNvPr id="17412" name="Rectangle 3"/>
          <p:cNvSpPr>
            <a:spLocks noGrp="1" noChangeArrowheads="1"/>
          </p:cNvSpPr>
          <p:nvPr>
            <p:ph type="body" sz="half" idx="1"/>
          </p:nvPr>
        </p:nvSpPr>
        <p:spPr>
          <a:xfrm>
            <a:off x="2209800" y="1295400"/>
            <a:ext cx="7772400" cy="990600"/>
          </a:xfrm>
        </p:spPr>
        <p:txBody>
          <a:bodyPr/>
          <a:lstStyle/>
          <a:p>
            <a:pPr eaLnBrk="1" hangingPunct="1"/>
            <a:r>
              <a:rPr lang="en-US" altLang="en-US" sz="2400"/>
              <a:t>Our tree is balanced and left-justified, but no longer a heap</a:t>
            </a:r>
          </a:p>
          <a:p>
            <a:pPr eaLnBrk="1" hangingPunct="1"/>
            <a:r>
              <a:rPr lang="en-US" altLang="en-US" sz="2400"/>
              <a:t>However, </a:t>
            </a:r>
            <a:r>
              <a:rPr lang="en-US" altLang="en-US" sz="2400" i="1"/>
              <a:t>only the root</a:t>
            </a:r>
            <a:r>
              <a:rPr lang="en-US" altLang="en-US" sz="2400"/>
              <a:t> lacks the heap property</a:t>
            </a:r>
          </a:p>
        </p:txBody>
      </p:sp>
      <p:sp>
        <p:nvSpPr>
          <p:cNvPr id="17413" name="Rectangle 4"/>
          <p:cNvSpPr>
            <a:spLocks noGrp="1" noChangeArrowheads="1"/>
          </p:cNvSpPr>
          <p:nvPr>
            <p:ph type="body" sz="half" idx="2"/>
          </p:nvPr>
        </p:nvSpPr>
        <p:spPr>
          <a:xfrm>
            <a:off x="2209800" y="5181600"/>
            <a:ext cx="7772400" cy="1447800"/>
          </a:xfrm>
        </p:spPr>
        <p:txBody>
          <a:bodyPr/>
          <a:lstStyle/>
          <a:p>
            <a:pPr eaLnBrk="1" hangingPunct="1"/>
            <a:r>
              <a:rPr lang="en-US" altLang="en-US" sz="2400"/>
              <a:t>We can </a:t>
            </a:r>
            <a:r>
              <a:rPr lang="en-US" altLang="en-US" sz="2000">
                <a:solidFill>
                  <a:schemeClr val="accent2"/>
                </a:solidFill>
                <a:latin typeface="Verdana" panose="020B0604030504040204" pitchFamily="34" charset="0"/>
              </a:rPr>
              <a:t>siftDown()</a:t>
            </a:r>
            <a:r>
              <a:rPr lang="en-US" altLang="en-US" sz="2400"/>
              <a:t> the root</a:t>
            </a:r>
            <a:endParaRPr lang="en-US" altLang="en-US" sz="2400" i="1"/>
          </a:p>
          <a:p>
            <a:pPr eaLnBrk="1" hangingPunct="1"/>
            <a:r>
              <a:rPr lang="en-US" altLang="en-US" sz="2400"/>
              <a:t>After doing this, one and only one of its children may have lost the heap property</a:t>
            </a:r>
          </a:p>
        </p:txBody>
      </p:sp>
      <p:grpSp>
        <p:nvGrpSpPr>
          <p:cNvPr id="17414" name="Group 36"/>
          <p:cNvGrpSpPr>
            <a:grpSpLocks/>
          </p:cNvGrpSpPr>
          <p:nvPr/>
        </p:nvGrpSpPr>
        <p:grpSpPr bwMode="auto">
          <a:xfrm>
            <a:off x="2514600" y="2209800"/>
            <a:ext cx="6781800" cy="2590800"/>
            <a:chOff x="624" y="1392"/>
            <a:chExt cx="4272" cy="1632"/>
          </a:xfrm>
        </p:grpSpPr>
        <p:sp>
          <p:nvSpPr>
            <p:cNvPr id="17417" name="Oval 6"/>
            <p:cNvSpPr>
              <a:spLocks noChangeArrowheads="1"/>
            </p:cNvSpPr>
            <p:nvPr/>
          </p:nvSpPr>
          <p:spPr bwMode="auto">
            <a:xfrm>
              <a:off x="9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19</a:t>
              </a:r>
            </a:p>
          </p:txBody>
        </p:sp>
        <p:sp>
          <p:nvSpPr>
            <p:cNvPr id="17418" name="Oval 7"/>
            <p:cNvSpPr>
              <a:spLocks noChangeArrowheads="1"/>
            </p:cNvSpPr>
            <p:nvPr/>
          </p:nvSpPr>
          <p:spPr bwMode="auto">
            <a:xfrm>
              <a:off x="12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7419" name="Oval 8"/>
            <p:cNvSpPr>
              <a:spLocks noChangeArrowheads="1"/>
            </p:cNvSpPr>
            <p:nvPr/>
          </p:nvSpPr>
          <p:spPr bwMode="auto">
            <a:xfrm>
              <a:off x="6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18</a:t>
              </a:r>
            </a:p>
          </p:txBody>
        </p:sp>
        <p:sp>
          <p:nvSpPr>
            <p:cNvPr id="17420" name="Line 9"/>
            <p:cNvSpPr>
              <a:spLocks noChangeShapeType="1"/>
            </p:cNvSpPr>
            <p:nvPr/>
          </p:nvSpPr>
          <p:spPr bwMode="auto">
            <a:xfrm flipH="1">
              <a:off x="8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Line 10"/>
            <p:cNvSpPr>
              <a:spLocks noChangeShapeType="1"/>
            </p:cNvSpPr>
            <p:nvPr/>
          </p:nvSpPr>
          <p:spPr bwMode="auto">
            <a:xfrm>
              <a:off x="12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2" name="Oval 11"/>
            <p:cNvSpPr>
              <a:spLocks noChangeArrowheads="1"/>
            </p:cNvSpPr>
            <p:nvPr/>
          </p:nvSpPr>
          <p:spPr bwMode="auto">
            <a:xfrm>
              <a:off x="21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sp>
          <p:nvSpPr>
            <p:cNvPr id="17423" name="Oval 12"/>
            <p:cNvSpPr>
              <a:spLocks noChangeArrowheads="1"/>
            </p:cNvSpPr>
            <p:nvPr/>
          </p:nvSpPr>
          <p:spPr bwMode="auto">
            <a:xfrm>
              <a:off x="24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3</a:t>
              </a:r>
            </a:p>
          </p:txBody>
        </p:sp>
        <p:sp>
          <p:nvSpPr>
            <p:cNvPr id="17424" name="Oval 13"/>
            <p:cNvSpPr>
              <a:spLocks noChangeArrowheads="1"/>
            </p:cNvSpPr>
            <p:nvPr/>
          </p:nvSpPr>
          <p:spPr bwMode="auto">
            <a:xfrm>
              <a:off x="18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21</a:t>
              </a:r>
            </a:p>
          </p:txBody>
        </p:sp>
        <p:sp>
          <p:nvSpPr>
            <p:cNvPr id="17425" name="Line 14"/>
            <p:cNvSpPr>
              <a:spLocks noChangeShapeType="1"/>
            </p:cNvSpPr>
            <p:nvPr/>
          </p:nvSpPr>
          <p:spPr bwMode="auto">
            <a:xfrm flipH="1">
              <a:off x="20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6" name="Line 15"/>
            <p:cNvSpPr>
              <a:spLocks noChangeShapeType="1"/>
            </p:cNvSpPr>
            <p:nvPr/>
          </p:nvSpPr>
          <p:spPr bwMode="auto">
            <a:xfrm>
              <a:off x="24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7" name="Oval 16"/>
            <p:cNvSpPr>
              <a:spLocks noChangeArrowheads="1"/>
            </p:cNvSpPr>
            <p:nvPr/>
          </p:nvSpPr>
          <p:spPr bwMode="auto">
            <a:xfrm>
              <a:off x="33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7428" name="Oval 18"/>
            <p:cNvSpPr>
              <a:spLocks noChangeArrowheads="1"/>
            </p:cNvSpPr>
            <p:nvPr/>
          </p:nvSpPr>
          <p:spPr bwMode="auto">
            <a:xfrm>
              <a:off x="30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9</a:t>
              </a:r>
            </a:p>
          </p:txBody>
        </p:sp>
        <p:sp>
          <p:nvSpPr>
            <p:cNvPr id="17429" name="Line 19"/>
            <p:cNvSpPr>
              <a:spLocks noChangeShapeType="1"/>
            </p:cNvSpPr>
            <p:nvPr/>
          </p:nvSpPr>
          <p:spPr bwMode="auto">
            <a:xfrm flipH="1">
              <a:off x="32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Oval 21"/>
            <p:cNvSpPr>
              <a:spLocks noChangeArrowheads="1"/>
            </p:cNvSpPr>
            <p:nvPr/>
          </p:nvSpPr>
          <p:spPr bwMode="auto">
            <a:xfrm>
              <a:off x="45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15</a:t>
              </a:r>
            </a:p>
          </p:txBody>
        </p:sp>
        <p:sp>
          <p:nvSpPr>
            <p:cNvPr id="17431" name="Oval 22"/>
            <p:cNvSpPr>
              <a:spLocks noChangeArrowheads="1"/>
            </p:cNvSpPr>
            <p:nvPr/>
          </p:nvSpPr>
          <p:spPr bwMode="auto">
            <a:xfrm>
              <a:off x="3984" y="177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17</a:t>
              </a:r>
            </a:p>
          </p:txBody>
        </p:sp>
        <p:sp>
          <p:nvSpPr>
            <p:cNvPr id="17432" name="Oval 23"/>
            <p:cNvSpPr>
              <a:spLocks noChangeArrowheads="1"/>
            </p:cNvSpPr>
            <p:nvPr/>
          </p:nvSpPr>
          <p:spPr bwMode="auto">
            <a:xfrm>
              <a:off x="1632" y="177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sp>
          <p:nvSpPr>
            <p:cNvPr id="17433" name="Line 24"/>
            <p:cNvSpPr>
              <a:spLocks noChangeShapeType="1"/>
            </p:cNvSpPr>
            <p:nvPr/>
          </p:nvSpPr>
          <p:spPr bwMode="auto">
            <a:xfrm flipH="1">
              <a:off x="1920" y="1584"/>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4" name="Line 25"/>
            <p:cNvSpPr>
              <a:spLocks noChangeShapeType="1"/>
            </p:cNvSpPr>
            <p:nvPr/>
          </p:nvSpPr>
          <p:spPr bwMode="auto">
            <a:xfrm>
              <a:off x="3120" y="1584"/>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Line 26"/>
            <p:cNvSpPr>
              <a:spLocks noChangeShapeType="1"/>
            </p:cNvSpPr>
            <p:nvPr/>
          </p:nvSpPr>
          <p:spPr bwMode="auto">
            <a:xfrm flipH="1">
              <a:off x="1248" y="1968"/>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6" name="Line 27"/>
            <p:cNvSpPr>
              <a:spLocks noChangeShapeType="1"/>
            </p:cNvSpPr>
            <p:nvPr/>
          </p:nvSpPr>
          <p:spPr bwMode="auto">
            <a:xfrm>
              <a:off x="1920" y="1968"/>
              <a:ext cx="336"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7" name="Line 28"/>
            <p:cNvSpPr>
              <a:spLocks noChangeShapeType="1"/>
            </p:cNvSpPr>
            <p:nvPr/>
          </p:nvSpPr>
          <p:spPr bwMode="auto">
            <a:xfrm flipH="1">
              <a:off x="3600" y="1968"/>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8" name="Line 29"/>
            <p:cNvSpPr>
              <a:spLocks noChangeShapeType="1"/>
            </p:cNvSpPr>
            <p:nvPr/>
          </p:nvSpPr>
          <p:spPr bwMode="auto">
            <a:xfrm>
              <a:off x="4272" y="1968"/>
              <a:ext cx="384"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9" name="Oval 32"/>
            <p:cNvSpPr>
              <a:spLocks noChangeArrowheads="1"/>
            </p:cNvSpPr>
            <p:nvPr/>
          </p:nvSpPr>
          <p:spPr bwMode="auto">
            <a:xfrm>
              <a:off x="2784" y="1392"/>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solidFill>
                    <a:schemeClr val="tx2"/>
                  </a:solidFill>
                  <a:latin typeface="Verdana" panose="020B0604030504040204" pitchFamily="34" charset="0"/>
                </a:rPr>
                <a:t>11</a:t>
              </a:r>
            </a:p>
          </p:txBody>
        </p:sp>
      </p:grpSp>
      <p:sp>
        <p:nvSpPr>
          <p:cNvPr id="21538" name="Freeform 34"/>
          <p:cNvSpPr>
            <a:spLocks/>
          </p:cNvSpPr>
          <p:nvPr/>
        </p:nvSpPr>
        <p:spPr bwMode="auto">
          <a:xfrm>
            <a:off x="4567239" y="2274889"/>
            <a:ext cx="1298575" cy="466725"/>
          </a:xfrm>
          <a:custGeom>
            <a:avLst/>
            <a:gdLst>
              <a:gd name="T0" fmla="*/ 0 w 816"/>
              <a:gd name="T1" fmla="*/ 2147483647 h 296"/>
              <a:gd name="T2" fmla="*/ 2147483647 w 816"/>
              <a:gd name="T3" fmla="*/ 2147483647 h 296"/>
              <a:gd name="T4" fmla="*/ 2147483647 w 816"/>
              <a:gd name="T5" fmla="*/ 2147483647 h 296"/>
              <a:gd name="T6" fmla="*/ 2147483647 w 816"/>
              <a:gd name="T7" fmla="*/ 2147483647 h 296"/>
              <a:gd name="T8" fmla="*/ 0 60000 65536"/>
              <a:gd name="T9" fmla="*/ 0 60000 65536"/>
              <a:gd name="T10" fmla="*/ 0 60000 65536"/>
              <a:gd name="T11" fmla="*/ 0 60000 65536"/>
              <a:gd name="T12" fmla="*/ 0 w 816"/>
              <a:gd name="T13" fmla="*/ 0 h 296"/>
              <a:gd name="T14" fmla="*/ 816 w 816"/>
              <a:gd name="T15" fmla="*/ 296 h 296"/>
            </a:gdLst>
            <a:ahLst/>
            <a:cxnLst>
              <a:cxn ang="T8">
                <a:pos x="T0" y="T1"/>
              </a:cxn>
              <a:cxn ang="T9">
                <a:pos x="T2" y="T3"/>
              </a:cxn>
              <a:cxn ang="T10">
                <a:pos x="T4" y="T5"/>
              </a:cxn>
              <a:cxn ang="T11">
                <a:pos x="T6" y="T7"/>
              </a:cxn>
            </a:cxnLst>
            <a:rect l="T12" t="T13" r="T14" b="T15"/>
            <a:pathLst>
              <a:path w="816" h="296">
                <a:moveTo>
                  <a:pt x="0" y="296"/>
                </a:moveTo>
                <a:cubicBezTo>
                  <a:pt x="60" y="224"/>
                  <a:pt x="120" y="152"/>
                  <a:pt x="192" y="104"/>
                </a:cubicBezTo>
                <a:cubicBezTo>
                  <a:pt x="264" y="56"/>
                  <a:pt x="328" y="16"/>
                  <a:pt x="432" y="8"/>
                </a:cubicBezTo>
                <a:cubicBezTo>
                  <a:pt x="536" y="0"/>
                  <a:pt x="676" y="28"/>
                  <a:pt x="816" y="56"/>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39" name="Freeform 35"/>
          <p:cNvSpPr>
            <a:spLocks/>
          </p:cNvSpPr>
          <p:nvPr/>
        </p:nvSpPr>
        <p:spPr bwMode="auto">
          <a:xfrm>
            <a:off x="4724400" y="2667000"/>
            <a:ext cx="1371600" cy="469900"/>
          </a:xfrm>
          <a:custGeom>
            <a:avLst/>
            <a:gdLst>
              <a:gd name="T0" fmla="*/ 2147483647 w 864"/>
              <a:gd name="T1" fmla="*/ 0 h 296"/>
              <a:gd name="T2" fmla="*/ 2147483647 w 864"/>
              <a:gd name="T3" fmla="*/ 2147483647 h 296"/>
              <a:gd name="T4" fmla="*/ 2147483647 w 864"/>
              <a:gd name="T5" fmla="*/ 2147483647 h 296"/>
              <a:gd name="T6" fmla="*/ 0 w 864"/>
              <a:gd name="T7" fmla="*/ 2147483647 h 296"/>
              <a:gd name="T8" fmla="*/ 0 60000 65536"/>
              <a:gd name="T9" fmla="*/ 0 60000 65536"/>
              <a:gd name="T10" fmla="*/ 0 60000 65536"/>
              <a:gd name="T11" fmla="*/ 0 60000 65536"/>
              <a:gd name="T12" fmla="*/ 0 w 864"/>
              <a:gd name="T13" fmla="*/ 0 h 296"/>
              <a:gd name="T14" fmla="*/ 864 w 864"/>
              <a:gd name="T15" fmla="*/ 296 h 296"/>
            </a:gdLst>
            <a:ahLst/>
            <a:cxnLst>
              <a:cxn ang="T8">
                <a:pos x="T0" y="T1"/>
              </a:cxn>
              <a:cxn ang="T9">
                <a:pos x="T2" y="T3"/>
              </a:cxn>
              <a:cxn ang="T10">
                <a:pos x="T4" y="T5"/>
              </a:cxn>
              <a:cxn ang="T11">
                <a:pos x="T6" y="T7"/>
              </a:cxn>
            </a:cxnLst>
            <a:rect l="T12" t="T13" r="T14" b="T15"/>
            <a:pathLst>
              <a:path w="864" h="296">
                <a:moveTo>
                  <a:pt x="864" y="0"/>
                </a:moveTo>
                <a:cubicBezTo>
                  <a:pt x="812" y="72"/>
                  <a:pt x="760" y="144"/>
                  <a:pt x="672" y="192"/>
                </a:cubicBezTo>
                <a:cubicBezTo>
                  <a:pt x="584" y="240"/>
                  <a:pt x="448" y="280"/>
                  <a:pt x="336" y="288"/>
                </a:cubicBezTo>
                <a:cubicBezTo>
                  <a:pt x="224" y="296"/>
                  <a:pt x="48" y="248"/>
                  <a:pt x="0" y="24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7487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538"/>
                                        </p:tgtEl>
                                        <p:attrNameLst>
                                          <p:attrName>style.visibility</p:attrName>
                                        </p:attrNameLst>
                                      </p:cBhvr>
                                      <p:to>
                                        <p:strVal val="visible"/>
                                      </p:to>
                                    </p:set>
                                    <p:animEffect transition="in" filter="wipe(left)">
                                      <p:cBhvr>
                                        <p:cTn id="7" dur="500"/>
                                        <p:tgtEl>
                                          <p:spTgt spid="215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21539"/>
                                        </p:tgtEl>
                                        <p:attrNameLst>
                                          <p:attrName>style.visibility</p:attrName>
                                        </p:attrNameLst>
                                      </p:cBhvr>
                                      <p:to>
                                        <p:strVal val="visible"/>
                                      </p:to>
                                    </p:set>
                                    <p:animEffect transition="in" filter="wipe(right)">
                                      <p:cBhvr>
                                        <p:cTn id="12" dur="500"/>
                                        <p:tgtEl>
                                          <p:spTgt spid="21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07998E1-2572-44C2-93F4-2CACE92B2836}" type="slidenum">
              <a:rPr lang="en-US" altLang="en-US" sz="1400">
                <a:latin typeface="Arial" panose="020B0604020202020204" pitchFamily="34" charset="0"/>
              </a:rPr>
              <a:pPr/>
              <a:t>23</a:t>
            </a:fld>
            <a:endParaRPr lang="en-US" altLang="en-US" sz="1400">
              <a:latin typeface="Arial" panose="020B0604020202020204" pitchFamily="34" charset="0"/>
            </a:endParaRPr>
          </a:p>
        </p:txBody>
      </p:sp>
      <p:sp>
        <p:nvSpPr>
          <p:cNvPr id="18435" name="Rectangle 2"/>
          <p:cNvSpPr>
            <a:spLocks noGrp="1" noChangeArrowheads="1"/>
          </p:cNvSpPr>
          <p:nvPr>
            <p:ph type="title"/>
          </p:nvPr>
        </p:nvSpPr>
        <p:spPr/>
        <p:txBody>
          <a:bodyPr/>
          <a:lstStyle/>
          <a:p>
            <a:r>
              <a:rPr lang="en-US" altLang="en-US" dirty="0"/>
              <a:t>The </a:t>
            </a:r>
            <a:r>
              <a:rPr lang="en-US" altLang="en-US" sz="3600" dirty="0" err="1">
                <a:latin typeface="Verdana" panose="020B0604030504040204" pitchFamily="34" charset="0"/>
              </a:rPr>
              <a:t>heapify</a:t>
            </a:r>
            <a:r>
              <a:rPr lang="en-US" altLang="en-US" dirty="0"/>
              <a:t> method II</a:t>
            </a:r>
          </a:p>
        </p:txBody>
      </p:sp>
      <p:sp>
        <p:nvSpPr>
          <p:cNvPr id="18436" name="Rectangle 3"/>
          <p:cNvSpPr>
            <a:spLocks noGrp="1" noChangeArrowheads="1"/>
          </p:cNvSpPr>
          <p:nvPr>
            <p:ph type="body" sz="half" idx="1"/>
          </p:nvPr>
        </p:nvSpPr>
        <p:spPr>
          <a:xfrm>
            <a:off x="2209800" y="1295400"/>
            <a:ext cx="7772400" cy="990600"/>
          </a:xfrm>
        </p:spPr>
        <p:txBody>
          <a:bodyPr/>
          <a:lstStyle/>
          <a:p>
            <a:pPr eaLnBrk="1" hangingPunct="1"/>
            <a:r>
              <a:rPr lang="en-US" altLang="en-US" sz="2400"/>
              <a:t>Now the left child of the root (still the number </a:t>
            </a:r>
            <a:r>
              <a:rPr lang="en-US" altLang="en-US" sz="2000">
                <a:solidFill>
                  <a:schemeClr val="tx2"/>
                </a:solidFill>
                <a:latin typeface="Verdana" panose="020B0604030504040204" pitchFamily="34" charset="0"/>
              </a:rPr>
              <a:t>11</a:t>
            </a:r>
            <a:r>
              <a:rPr lang="en-US" altLang="en-US" sz="2400"/>
              <a:t>) lacks the heap property</a:t>
            </a:r>
          </a:p>
        </p:txBody>
      </p:sp>
      <p:sp>
        <p:nvSpPr>
          <p:cNvPr id="18437" name="Rectangle 4"/>
          <p:cNvSpPr>
            <a:spLocks noGrp="1" noChangeArrowheads="1"/>
          </p:cNvSpPr>
          <p:nvPr>
            <p:ph type="body" sz="half" idx="2"/>
          </p:nvPr>
        </p:nvSpPr>
        <p:spPr>
          <a:xfrm>
            <a:off x="2209800" y="5181600"/>
            <a:ext cx="7772400" cy="1447800"/>
          </a:xfrm>
        </p:spPr>
        <p:txBody>
          <a:bodyPr/>
          <a:lstStyle/>
          <a:p>
            <a:pPr eaLnBrk="1" hangingPunct="1"/>
            <a:r>
              <a:rPr lang="en-US" altLang="en-US" sz="2400"/>
              <a:t>We can </a:t>
            </a:r>
            <a:r>
              <a:rPr lang="en-US" altLang="en-US" sz="2000">
                <a:solidFill>
                  <a:schemeClr val="accent2"/>
                </a:solidFill>
                <a:latin typeface="Verdana" panose="020B0604030504040204" pitchFamily="34" charset="0"/>
              </a:rPr>
              <a:t>siftDown()</a:t>
            </a:r>
            <a:r>
              <a:rPr lang="en-US" altLang="en-US" sz="2400"/>
              <a:t> this node</a:t>
            </a:r>
            <a:endParaRPr lang="en-US" altLang="en-US" sz="2400" i="1"/>
          </a:p>
          <a:p>
            <a:pPr eaLnBrk="1" hangingPunct="1"/>
            <a:r>
              <a:rPr lang="en-US" altLang="en-US" sz="2400"/>
              <a:t>After doing this, one and only one of its children may have lost the heap property</a:t>
            </a:r>
          </a:p>
        </p:txBody>
      </p:sp>
      <p:grpSp>
        <p:nvGrpSpPr>
          <p:cNvPr id="18438" name="Group 5"/>
          <p:cNvGrpSpPr>
            <a:grpSpLocks/>
          </p:cNvGrpSpPr>
          <p:nvPr/>
        </p:nvGrpSpPr>
        <p:grpSpPr bwMode="auto">
          <a:xfrm>
            <a:off x="2514600" y="2209800"/>
            <a:ext cx="6781800" cy="2590800"/>
            <a:chOff x="624" y="1392"/>
            <a:chExt cx="4272" cy="1632"/>
          </a:xfrm>
        </p:grpSpPr>
        <p:sp>
          <p:nvSpPr>
            <p:cNvPr id="18441" name="Oval 6"/>
            <p:cNvSpPr>
              <a:spLocks noChangeArrowheads="1"/>
            </p:cNvSpPr>
            <p:nvPr/>
          </p:nvSpPr>
          <p:spPr bwMode="auto">
            <a:xfrm>
              <a:off x="9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19</a:t>
              </a:r>
            </a:p>
          </p:txBody>
        </p:sp>
        <p:sp>
          <p:nvSpPr>
            <p:cNvPr id="18442" name="Oval 7"/>
            <p:cNvSpPr>
              <a:spLocks noChangeArrowheads="1"/>
            </p:cNvSpPr>
            <p:nvPr/>
          </p:nvSpPr>
          <p:spPr bwMode="auto">
            <a:xfrm>
              <a:off x="12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8443" name="Oval 8"/>
            <p:cNvSpPr>
              <a:spLocks noChangeArrowheads="1"/>
            </p:cNvSpPr>
            <p:nvPr/>
          </p:nvSpPr>
          <p:spPr bwMode="auto">
            <a:xfrm>
              <a:off x="6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18</a:t>
              </a:r>
            </a:p>
          </p:txBody>
        </p:sp>
        <p:sp>
          <p:nvSpPr>
            <p:cNvPr id="18444" name="Line 9"/>
            <p:cNvSpPr>
              <a:spLocks noChangeShapeType="1"/>
            </p:cNvSpPr>
            <p:nvPr/>
          </p:nvSpPr>
          <p:spPr bwMode="auto">
            <a:xfrm flipH="1">
              <a:off x="8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5" name="Line 10"/>
            <p:cNvSpPr>
              <a:spLocks noChangeShapeType="1"/>
            </p:cNvSpPr>
            <p:nvPr/>
          </p:nvSpPr>
          <p:spPr bwMode="auto">
            <a:xfrm>
              <a:off x="12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Oval 11"/>
            <p:cNvSpPr>
              <a:spLocks noChangeArrowheads="1"/>
            </p:cNvSpPr>
            <p:nvPr/>
          </p:nvSpPr>
          <p:spPr bwMode="auto">
            <a:xfrm>
              <a:off x="21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sp>
          <p:nvSpPr>
            <p:cNvPr id="18447" name="Oval 12"/>
            <p:cNvSpPr>
              <a:spLocks noChangeArrowheads="1"/>
            </p:cNvSpPr>
            <p:nvPr/>
          </p:nvSpPr>
          <p:spPr bwMode="auto">
            <a:xfrm>
              <a:off x="24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3</a:t>
              </a:r>
            </a:p>
          </p:txBody>
        </p:sp>
        <p:sp>
          <p:nvSpPr>
            <p:cNvPr id="18448" name="Oval 13"/>
            <p:cNvSpPr>
              <a:spLocks noChangeArrowheads="1"/>
            </p:cNvSpPr>
            <p:nvPr/>
          </p:nvSpPr>
          <p:spPr bwMode="auto">
            <a:xfrm>
              <a:off x="18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21</a:t>
              </a:r>
            </a:p>
          </p:txBody>
        </p:sp>
        <p:sp>
          <p:nvSpPr>
            <p:cNvPr id="18449" name="Line 14"/>
            <p:cNvSpPr>
              <a:spLocks noChangeShapeType="1"/>
            </p:cNvSpPr>
            <p:nvPr/>
          </p:nvSpPr>
          <p:spPr bwMode="auto">
            <a:xfrm flipH="1">
              <a:off x="20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0" name="Line 15"/>
            <p:cNvSpPr>
              <a:spLocks noChangeShapeType="1"/>
            </p:cNvSpPr>
            <p:nvPr/>
          </p:nvSpPr>
          <p:spPr bwMode="auto">
            <a:xfrm>
              <a:off x="24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1" name="Oval 16"/>
            <p:cNvSpPr>
              <a:spLocks noChangeArrowheads="1"/>
            </p:cNvSpPr>
            <p:nvPr/>
          </p:nvSpPr>
          <p:spPr bwMode="auto">
            <a:xfrm>
              <a:off x="33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8452" name="Oval 17"/>
            <p:cNvSpPr>
              <a:spLocks noChangeArrowheads="1"/>
            </p:cNvSpPr>
            <p:nvPr/>
          </p:nvSpPr>
          <p:spPr bwMode="auto">
            <a:xfrm>
              <a:off x="30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9</a:t>
              </a:r>
            </a:p>
          </p:txBody>
        </p:sp>
        <p:sp>
          <p:nvSpPr>
            <p:cNvPr id="18453" name="Line 18"/>
            <p:cNvSpPr>
              <a:spLocks noChangeShapeType="1"/>
            </p:cNvSpPr>
            <p:nvPr/>
          </p:nvSpPr>
          <p:spPr bwMode="auto">
            <a:xfrm flipH="1">
              <a:off x="32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4" name="Oval 19"/>
            <p:cNvSpPr>
              <a:spLocks noChangeArrowheads="1"/>
            </p:cNvSpPr>
            <p:nvPr/>
          </p:nvSpPr>
          <p:spPr bwMode="auto">
            <a:xfrm>
              <a:off x="45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15</a:t>
              </a:r>
            </a:p>
          </p:txBody>
        </p:sp>
        <p:sp>
          <p:nvSpPr>
            <p:cNvPr id="18455" name="Oval 20"/>
            <p:cNvSpPr>
              <a:spLocks noChangeArrowheads="1"/>
            </p:cNvSpPr>
            <p:nvPr/>
          </p:nvSpPr>
          <p:spPr bwMode="auto">
            <a:xfrm>
              <a:off x="3984" y="177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17</a:t>
              </a:r>
            </a:p>
          </p:txBody>
        </p:sp>
        <p:sp>
          <p:nvSpPr>
            <p:cNvPr id="18456" name="Oval 21"/>
            <p:cNvSpPr>
              <a:spLocks noChangeArrowheads="1"/>
            </p:cNvSpPr>
            <p:nvPr/>
          </p:nvSpPr>
          <p:spPr bwMode="auto">
            <a:xfrm>
              <a:off x="1632" y="177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solidFill>
                    <a:schemeClr val="tx2"/>
                  </a:solidFill>
                  <a:latin typeface="Verdana" panose="020B0604030504040204" pitchFamily="34" charset="0"/>
                </a:rPr>
                <a:t>11</a:t>
              </a:r>
            </a:p>
          </p:txBody>
        </p:sp>
        <p:sp>
          <p:nvSpPr>
            <p:cNvPr id="18457" name="Line 22"/>
            <p:cNvSpPr>
              <a:spLocks noChangeShapeType="1"/>
            </p:cNvSpPr>
            <p:nvPr/>
          </p:nvSpPr>
          <p:spPr bwMode="auto">
            <a:xfrm flipH="1">
              <a:off x="1920" y="1584"/>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23"/>
            <p:cNvSpPr>
              <a:spLocks noChangeShapeType="1"/>
            </p:cNvSpPr>
            <p:nvPr/>
          </p:nvSpPr>
          <p:spPr bwMode="auto">
            <a:xfrm>
              <a:off x="3120" y="1584"/>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9" name="Line 24"/>
            <p:cNvSpPr>
              <a:spLocks noChangeShapeType="1"/>
            </p:cNvSpPr>
            <p:nvPr/>
          </p:nvSpPr>
          <p:spPr bwMode="auto">
            <a:xfrm flipH="1">
              <a:off x="1248" y="1968"/>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0" name="Line 25"/>
            <p:cNvSpPr>
              <a:spLocks noChangeShapeType="1"/>
            </p:cNvSpPr>
            <p:nvPr/>
          </p:nvSpPr>
          <p:spPr bwMode="auto">
            <a:xfrm>
              <a:off x="1920" y="1968"/>
              <a:ext cx="336"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1" name="Line 26"/>
            <p:cNvSpPr>
              <a:spLocks noChangeShapeType="1"/>
            </p:cNvSpPr>
            <p:nvPr/>
          </p:nvSpPr>
          <p:spPr bwMode="auto">
            <a:xfrm flipH="1">
              <a:off x="3600" y="1968"/>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2" name="Line 27"/>
            <p:cNvSpPr>
              <a:spLocks noChangeShapeType="1"/>
            </p:cNvSpPr>
            <p:nvPr/>
          </p:nvSpPr>
          <p:spPr bwMode="auto">
            <a:xfrm>
              <a:off x="4272" y="1968"/>
              <a:ext cx="384"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3" name="Oval 28"/>
            <p:cNvSpPr>
              <a:spLocks noChangeArrowheads="1"/>
            </p:cNvSpPr>
            <p:nvPr/>
          </p:nvSpPr>
          <p:spPr bwMode="auto">
            <a:xfrm>
              <a:off x="2784" y="1392"/>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grpSp>
      <p:sp>
        <p:nvSpPr>
          <p:cNvPr id="26653" name="Freeform 29"/>
          <p:cNvSpPr>
            <a:spLocks/>
          </p:cNvSpPr>
          <p:nvPr/>
        </p:nvSpPr>
        <p:spPr bwMode="auto">
          <a:xfrm>
            <a:off x="4714876" y="3071813"/>
            <a:ext cx="523875" cy="652462"/>
          </a:xfrm>
          <a:custGeom>
            <a:avLst/>
            <a:gdLst>
              <a:gd name="T0" fmla="*/ 0 w 330"/>
              <a:gd name="T1" fmla="*/ 2147483647 h 411"/>
              <a:gd name="T2" fmla="*/ 2147483647 w 330"/>
              <a:gd name="T3" fmla="*/ 2147483647 h 411"/>
              <a:gd name="T4" fmla="*/ 2147483647 w 330"/>
              <a:gd name="T5" fmla="*/ 2147483647 h 411"/>
              <a:gd name="T6" fmla="*/ 2147483647 w 330"/>
              <a:gd name="T7" fmla="*/ 2147483647 h 411"/>
              <a:gd name="T8" fmla="*/ 0 60000 65536"/>
              <a:gd name="T9" fmla="*/ 0 60000 65536"/>
              <a:gd name="T10" fmla="*/ 0 60000 65536"/>
              <a:gd name="T11" fmla="*/ 0 60000 65536"/>
              <a:gd name="T12" fmla="*/ 0 w 330"/>
              <a:gd name="T13" fmla="*/ 0 h 411"/>
              <a:gd name="T14" fmla="*/ 330 w 330"/>
              <a:gd name="T15" fmla="*/ 411 h 411"/>
            </a:gdLst>
            <a:ahLst/>
            <a:cxnLst>
              <a:cxn ang="T8">
                <a:pos x="T0" y="T1"/>
              </a:cxn>
              <a:cxn ang="T9">
                <a:pos x="T2" y="T3"/>
              </a:cxn>
              <a:cxn ang="T10">
                <a:pos x="T4" y="T5"/>
              </a:cxn>
              <a:cxn ang="T11">
                <a:pos x="T6" y="T7"/>
              </a:cxn>
            </a:cxnLst>
            <a:rect l="T12" t="T13" r="T14" b="T15"/>
            <a:pathLst>
              <a:path w="330" h="411">
                <a:moveTo>
                  <a:pt x="0" y="3"/>
                </a:moveTo>
                <a:cubicBezTo>
                  <a:pt x="30" y="7"/>
                  <a:pt x="131" y="0"/>
                  <a:pt x="180" y="27"/>
                </a:cubicBezTo>
                <a:cubicBezTo>
                  <a:pt x="229" y="54"/>
                  <a:pt x="269" y="101"/>
                  <a:pt x="294" y="165"/>
                </a:cubicBezTo>
                <a:cubicBezTo>
                  <a:pt x="319" y="229"/>
                  <a:pt x="323" y="360"/>
                  <a:pt x="330" y="411"/>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54" name="Freeform 30"/>
          <p:cNvSpPr>
            <a:spLocks/>
          </p:cNvSpPr>
          <p:nvPr/>
        </p:nvSpPr>
        <p:spPr bwMode="auto">
          <a:xfrm>
            <a:off x="4381500" y="3286125"/>
            <a:ext cx="514350" cy="628650"/>
          </a:xfrm>
          <a:custGeom>
            <a:avLst/>
            <a:gdLst>
              <a:gd name="T0" fmla="*/ 2147483647 w 324"/>
              <a:gd name="T1" fmla="*/ 2147483647 h 396"/>
              <a:gd name="T2" fmla="*/ 2147483647 w 324"/>
              <a:gd name="T3" fmla="*/ 2147483647 h 396"/>
              <a:gd name="T4" fmla="*/ 2147483647 w 324"/>
              <a:gd name="T5" fmla="*/ 2147483647 h 396"/>
              <a:gd name="T6" fmla="*/ 2147483647 w 324"/>
              <a:gd name="T7" fmla="*/ 0 h 396"/>
              <a:gd name="T8" fmla="*/ 0 60000 65536"/>
              <a:gd name="T9" fmla="*/ 0 60000 65536"/>
              <a:gd name="T10" fmla="*/ 0 60000 65536"/>
              <a:gd name="T11" fmla="*/ 0 60000 65536"/>
              <a:gd name="T12" fmla="*/ 0 w 324"/>
              <a:gd name="T13" fmla="*/ 0 h 396"/>
              <a:gd name="T14" fmla="*/ 324 w 324"/>
              <a:gd name="T15" fmla="*/ 396 h 396"/>
            </a:gdLst>
            <a:ahLst/>
            <a:cxnLst>
              <a:cxn ang="T8">
                <a:pos x="T0" y="T1"/>
              </a:cxn>
              <a:cxn ang="T9">
                <a:pos x="T2" y="T3"/>
              </a:cxn>
              <a:cxn ang="T10">
                <a:pos x="T4" y="T5"/>
              </a:cxn>
              <a:cxn ang="T11">
                <a:pos x="T6" y="T7"/>
              </a:cxn>
            </a:cxnLst>
            <a:rect l="T12" t="T13" r="T14" b="T15"/>
            <a:pathLst>
              <a:path w="324" h="396">
                <a:moveTo>
                  <a:pt x="324" y="396"/>
                </a:moveTo>
                <a:cubicBezTo>
                  <a:pt x="296" y="389"/>
                  <a:pt x="206" y="381"/>
                  <a:pt x="156" y="348"/>
                </a:cubicBezTo>
                <a:cubicBezTo>
                  <a:pt x="106" y="315"/>
                  <a:pt x="48" y="256"/>
                  <a:pt x="24" y="198"/>
                </a:cubicBezTo>
                <a:cubicBezTo>
                  <a:pt x="0" y="140"/>
                  <a:pt x="14" y="41"/>
                  <a:pt x="12" y="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246535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6654"/>
                                        </p:tgtEl>
                                        <p:attrNameLst>
                                          <p:attrName>style.visibility</p:attrName>
                                        </p:attrNameLst>
                                      </p:cBhvr>
                                      <p:to>
                                        <p:strVal val="visible"/>
                                      </p:to>
                                    </p:set>
                                    <p:animEffect transition="in" filter="wipe(down)">
                                      <p:cBhvr>
                                        <p:cTn id="7" dur="500"/>
                                        <p:tgtEl>
                                          <p:spTgt spid="266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6653"/>
                                        </p:tgtEl>
                                        <p:attrNameLst>
                                          <p:attrName>style.visibility</p:attrName>
                                        </p:attrNameLst>
                                      </p:cBhvr>
                                      <p:to>
                                        <p:strVal val="visible"/>
                                      </p:to>
                                    </p:set>
                                    <p:animEffect transition="in" filter="wipe(up)">
                                      <p:cBhvr>
                                        <p:cTn id="12" dur="500"/>
                                        <p:tgtEl>
                                          <p:spTgt spid="26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A25F756-EAFE-48E9-875A-FE996F985D39}" type="slidenum">
              <a:rPr lang="en-US" altLang="en-US" sz="1400">
                <a:latin typeface="Arial" panose="020B0604020202020204" pitchFamily="34" charset="0"/>
              </a:rPr>
              <a:pPr/>
              <a:t>24</a:t>
            </a:fld>
            <a:endParaRPr lang="en-US" altLang="en-US" sz="1400">
              <a:latin typeface="Arial" panose="020B0604020202020204" pitchFamily="34" charset="0"/>
            </a:endParaRPr>
          </a:p>
        </p:txBody>
      </p:sp>
      <p:sp>
        <p:nvSpPr>
          <p:cNvPr id="19459" name="Rectangle 2"/>
          <p:cNvSpPr>
            <a:spLocks noGrp="1" noChangeArrowheads="1"/>
          </p:cNvSpPr>
          <p:nvPr>
            <p:ph type="title"/>
          </p:nvPr>
        </p:nvSpPr>
        <p:spPr/>
        <p:txBody>
          <a:bodyPr/>
          <a:lstStyle/>
          <a:p>
            <a:pPr eaLnBrk="1" hangingPunct="1"/>
            <a:r>
              <a:rPr lang="en-US" altLang="en-US" dirty="0"/>
              <a:t>The </a:t>
            </a:r>
            <a:r>
              <a:rPr lang="en-US" altLang="en-US" sz="3600" dirty="0" err="1">
                <a:latin typeface="Verdana" panose="020B0604030504040204" pitchFamily="34" charset="0"/>
              </a:rPr>
              <a:t>heapify</a:t>
            </a:r>
            <a:r>
              <a:rPr lang="en-US" altLang="en-US" dirty="0"/>
              <a:t> method III</a:t>
            </a:r>
          </a:p>
        </p:txBody>
      </p:sp>
      <p:sp>
        <p:nvSpPr>
          <p:cNvPr id="19460" name="Rectangle 3"/>
          <p:cNvSpPr>
            <a:spLocks noGrp="1" noChangeArrowheads="1"/>
          </p:cNvSpPr>
          <p:nvPr>
            <p:ph type="body" sz="half" idx="1"/>
          </p:nvPr>
        </p:nvSpPr>
        <p:spPr>
          <a:xfrm>
            <a:off x="2209800" y="1295400"/>
            <a:ext cx="7772400" cy="990600"/>
          </a:xfrm>
        </p:spPr>
        <p:txBody>
          <a:bodyPr/>
          <a:lstStyle/>
          <a:p>
            <a:pPr eaLnBrk="1" hangingPunct="1"/>
            <a:r>
              <a:rPr lang="en-US" altLang="en-US" sz="2400"/>
              <a:t>Now the right child of the left child of the root (still the number </a:t>
            </a:r>
            <a:r>
              <a:rPr lang="en-US" altLang="en-US" sz="2000">
                <a:solidFill>
                  <a:schemeClr val="tx2"/>
                </a:solidFill>
                <a:latin typeface="Verdana" panose="020B0604030504040204" pitchFamily="34" charset="0"/>
              </a:rPr>
              <a:t>11</a:t>
            </a:r>
            <a:r>
              <a:rPr lang="en-US" altLang="en-US" sz="2400"/>
              <a:t>) lacks the heap property:</a:t>
            </a:r>
          </a:p>
        </p:txBody>
      </p:sp>
      <p:sp>
        <p:nvSpPr>
          <p:cNvPr id="19461" name="Rectangle 4"/>
          <p:cNvSpPr>
            <a:spLocks noGrp="1" noChangeArrowheads="1"/>
          </p:cNvSpPr>
          <p:nvPr>
            <p:ph type="body" sz="half" idx="2"/>
          </p:nvPr>
        </p:nvSpPr>
        <p:spPr>
          <a:xfrm>
            <a:off x="2209800" y="5181600"/>
            <a:ext cx="7772400" cy="1447800"/>
          </a:xfrm>
        </p:spPr>
        <p:txBody>
          <a:bodyPr/>
          <a:lstStyle/>
          <a:p>
            <a:pPr eaLnBrk="1" hangingPunct="1"/>
            <a:r>
              <a:rPr lang="en-US" altLang="en-US" sz="2400" dirty="0"/>
              <a:t>We can </a:t>
            </a:r>
            <a:r>
              <a:rPr lang="en-US" altLang="en-US" sz="2000" dirty="0" err="1">
                <a:solidFill>
                  <a:schemeClr val="accent2"/>
                </a:solidFill>
                <a:latin typeface="Verdana" panose="020B0604030504040204" pitchFamily="34" charset="0"/>
              </a:rPr>
              <a:t>siftDown</a:t>
            </a:r>
            <a:r>
              <a:rPr lang="en-US" altLang="en-US" sz="2000" dirty="0">
                <a:solidFill>
                  <a:schemeClr val="accent2"/>
                </a:solidFill>
                <a:latin typeface="Verdana" panose="020B0604030504040204" pitchFamily="34" charset="0"/>
              </a:rPr>
              <a:t>()</a:t>
            </a:r>
            <a:r>
              <a:rPr lang="en-US" altLang="en-US" sz="2400" dirty="0"/>
              <a:t> this node</a:t>
            </a:r>
            <a:endParaRPr lang="en-US" altLang="en-US" sz="2400" i="1" dirty="0"/>
          </a:p>
          <a:p>
            <a:pPr eaLnBrk="1" hangingPunct="1"/>
            <a:r>
              <a:rPr lang="en-US" altLang="en-US" sz="2400" dirty="0"/>
              <a:t>After doing this, one and only one of its children may have lost the heap property —but it doesn’t, because it’s a leaf</a:t>
            </a:r>
          </a:p>
        </p:txBody>
      </p:sp>
      <p:grpSp>
        <p:nvGrpSpPr>
          <p:cNvPr id="19462" name="Group 5"/>
          <p:cNvGrpSpPr>
            <a:grpSpLocks/>
          </p:cNvGrpSpPr>
          <p:nvPr/>
        </p:nvGrpSpPr>
        <p:grpSpPr bwMode="auto">
          <a:xfrm>
            <a:off x="2514600" y="2209800"/>
            <a:ext cx="6781800" cy="2590800"/>
            <a:chOff x="624" y="1392"/>
            <a:chExt cx="4272" cy="1632"/>
          </a:xfrm>
        </p:grpSpPr>
        <p:sp>
          <p:nvSpPr>
            <p:cNvPr id="19465" name="Oval 6"/>
            <p:cNvSpPr>
              <a:spLocks noChangeArrowheads="1"/>
            </p:cNvSpPr>
            <p:nvPr/>
          </p:nvSpPr>
          <p:spPr bwMode="auto">
            <a:xfrm>
              <a:off x="9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19</a:t>
              </a:r>
            </a:p>
          </p:txBody>
        </p:sp>
        <p:sp>
          <p:nvSpPr>
            <p:cNvPr id="19466" name="Oval 7"/>
            <p:cNvSpPr>
              <a:spLocks noChangeArrowheads="1"/>
            </p:cNvSpPr>
            <p:nvPr/>
          </p:nvSpPr>
          <p:spPr bwMode="auto">
            <a:xfrm>
              <a:off x="12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9467" name="Oval 8"/>
            <p:cNvSpPr>
              <a:spLocks noChangeArrowheads="1"/>
            </p:cNvSpPr>
            <p:nvPr/>
          </p:nvSpPr>
          <p:spPr bwMode="auto">
            <a:xfrm>
              <a:off x="6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18</a:t>
              </a:r>
            </a:p>
          </p:txBody>
        </p:sp>
        <p:sp>
          <p:nvSpPr>
            <p:cNvPr id="19468" name="Line 9"/>
            <p:cNvSpPr>
              <a:spLocks noChangeShapeType="1"/>
            </p:cNvSpPr>
            <p:nvPr/>
          </p:nvSpPr>
          <p:spPr bwMode="auto">
            <a:xfrm flipH="1">
              <a:off x="8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9" name="Line 10"/>
            <p:cNvSpPr>
              <a:spLocks noChangeShapeType="1"/>
            </p:cNvSpPr>
            <p:nvPr/>
          </p:nvSpPr>
          <p:spPr bwMode="auto">
            <a:xfrm>
              <a:off x="12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0" name="Oval 11"/>
            <p:cNvSpPr>
              <a:spLocks noChangeArrowheads="1"/>
            </p:cNvSpPr>
            <p:nvPr/>
          </p:nvSpPr>
          <p:spPr bwMode="auto">
            <a:xfrm>
              <a:off x="21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solidFill>
                    <a:schemeClr val="tx2"/>
                  </a:solidFill>
                  <a:latin typeface="Verdana" panose="020B0604030504040204" pitchFamily="34" charset="0"/>
                </a:rPr>
                <a:t>11</a:t>
              </a:r>
            </a:p>
          </p:txBody>
        </p:sp>
        <p:sp>
          <p:nvSpPr>
            <p:cNvPr id="19471" name="Oval 12"/>
            <p:cNvSpPr>
              <a:spLocks noChangeArrowheads="1"/>
            </p:cNvSpPr>
            <p:nvPr/>
          </p:nvSpPr>
          <p:spPr bwMode="auto">
            <a:xfrm>
              <a:off x="24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3</a:t>
              </a:r>
            </a:p>
          </p:txBody>
        </p:sp>
        <p:sp>
          <p:nvSpPr>
            <p:cNvPr id="19472" name="Oval 13"/>
            <p:cNvSpPr>
              <a:spLocks noChangeArrowheads="1"/>
            </p:cNvSpPr>
            <p:nvPr/>
          </p:nvSpPr>
          <p:spPr bwMode="auto">
            <a:xfrm>
              <a:off x="18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21</a:t>
              </a:r>
            </a:p>
          </p:txBody>
        </p:sp>
        <p:sp>
          <p:nvSpPr>
            <p:cNvPr id="19473" name="Line 14"/>
            <p:cNvSpPr>
              <a:spLocks noChangeShapeType="1"/>
            </p:cNvSpPr>
            <p:nvPr/>
          </p:nvSpPr>
          <p:spPr bwMode="auto">
            <a:xfrm flipH="1">
              <a:off x="20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4" name="Line 15"/>
            <p:cNvSpPr>
              <a:spLocks noChangeShapeType="1"/>
            </p:cNvSpPr>
            <p:nvPr/>
          </p:nvSpPr>
          <p:spPr bwMode="auto">
            <a:xfrm>
              <a:off x="24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5" name="Oval 16"/>
            <p:cNvSpPr>
              <a:spLocks noChangeArrowheads="1"/>
            </p:cNvSpPr>
            <p:nvPr/>
          </p:nvSpPr>
          <p:spPr bwMode="auto">
            <a:xfrm>
              <a:off x="33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19476" name="Oval 17"/>
            <p:cNvSpPr>
              <a:spLocks noChangeArrowheads="1"/>
            </p:cNvSpPr>
            <p:nvPr/>
          </p:nvSpPr>
          <p:spPr bwMode="auto">
            <a:xfrm>
              <a:off x="30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9</a:t>
              </a:r>
            </a:p>
          </p:txBody>
        </p:sp>
        <p:sp>
          <p:nvSpPr>
            <p:cNvPr id="19477" name="Line 18"/>
            <p:cNvSpPr>
              <a:spLocks noChangeShapeType="1"/>
            </p:cNvSpPr>
            <p:nvPr/>
          </p:nvSpPr>
          <p:spPr bwMode="auto">
            <a:xfrm flipH="1">
              <a:off x="32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8" name="Oval 19"/>
            <p:cNvSpPr>
              <a:spLocks noChangeArrowheads="1"/>
            </p:cNvSpPr>
            <p:nvPr/>
          </p:nvSpPr>
          <p:spPr bwMode="auto">
            <a:xfrm>
              <a:off x="45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15</a:t>
              </a:r>
            </a:p>
          </p:txBody>
        </p:sp>
        <p:sp>
          <p:nvSpPr>
            <p:cNvPr id="19479" name="Oval 20"/>
            <p:cNvSpPr>
              <a:spLocks noChangeArrowheads="1"/>
            </p:cNvSpPr>
            <p:nvPr/>
          </p:nvSpPr>
          <p:spPr bwMode="auto">
            <a:xfrm>
              <a:off x="3984" y="177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17</a:t>
              </a:r>
            </a:p>
          </p:txBody>
        </p:sp>
        <p:sp>
          <p:nvSpPr>
            <p:cNvPr id="19480" name="Oval 21"/>
            <p:cNvSpPr>
              <a:spLocks noChangeArrowheads="1"/>
            </p:cNvSpPr>
            <p:nvPr/>
          </p:nvSpPr>
          <p:spPr bwMode="auto">
            <a:xfrm>
              <a:off x="1632" y="177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sp>
          <p:nvSpPr>
            <p:cNvPr id="19481" name="Line 22"/>
            <p:cNvSpPr>
              <a:spLocks noChangeShapeType="1"/>
            </p:cNvSpPr>
            <p:nvPr/>
          </p:nvSpPr>
          <p:spPr bwMode="auto">
            <a:xfrm flipH="1">
              <a:off x="1920" y="1584"/>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2" name="Line 23"/>
            <p:cNvSpPr>
              <a:spLocks noChangeShapeType="1"/>
            </p:cNvSpPr>
            <p:nvPr/>
          </p:nvSpPr>
          <p:spPr bwMode="auto">
            <a:xfrm>
              <a:off x="3120" y="1584"/>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3" name="Line 24"/>
            <p:cNvSpPr>
              <a:spLocks noChangeShapeType="1"/>
            </p:cNvSpPr>
            <p:nvPr/>
          </p:nvSpPr>
          <p:spPr bwMode="auto">
            <a:xfrm flipH="1">
              <a:off x="1248" y="1968"/>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4" name="Line 25"/>
            <p:cNvSpPr>
              <a:spLocks noChangeShapeType="1"/>
            </p:cNvSpPr>
            <p:nvPr/>
          </p:nvSpPr>
          <p:spPr bwMode="auto">
            <a:xfrm>
              <a:off x="1920" y="1968"/>
              <a:ext cx="336"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5" name="Line 26"/>
            <p:cNvSpPr>
              <a:spLocks noChangeShapeType="1"/>
            </p:cNvSpPr>
            <p:nvPr/>
          </p:nvSpPr>
          <p:spPr bwMode="auto">
            <a:xfrm flipH="1">
              <a:off x="3600" y="1968"/>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6" name="Line 27"/>
            <p:cNvSpPr>
              <a:spLocks noChangeShapeType="1"/>
            </p:cNvSpPr>
            <p:nvPr/>
          </p:nvSpPr>
          <p:spPr bwMode="auto">
            <a:xfrm>
              <a:off x="4272" y="1968"/>
              <a:ext cx="384"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87" name="Oval 28"/>
            <p:cNvSpPr>
              <a:spLocks noChangeArrowheads="1"/>
            </p:cNvSpPr>
            <p:nvPr/>
          </p:nvSpPr>
          <p:spPr bwMode="auto">
            <a:xfrm>
              <a:off x="2784" y="1392"/>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grpSp>
      <p:sp>
        <p:nvSpPr>
          <p:cNvPr id="27677" name="Freeform 29"/>
          <p:cNvSpPr>
            <a:spLocks/>
          </p:cNvSpPr>
          <p:nvPr/>
        </p:nvSpPr>
        <p:spPr bwMode="auto">
          <a:xfrm>
            <a:off x="4543425" y="3975101"/>
            <a:ext cx="412750" cy="415925"/>
          </a:xfrm>
          <a:custGeom>
            <a:avLst/>
            <a:gdLst>
              <a:gd name="T0" fmla="*/ 0 w 260"/>
              <a:gd name="T1" fmla="*/ 2147483647 h 262"/>
              <a:gd name="T2" fmla="*/ 2147483647 w 260"/>
              <a:gd name="T3" fmla="*/ 2147483647 h 262"/>
              <a:gd name="T4" fmla="*/ 2147483647 w 260"/>
              <a:gd name="T5" fmla="*/ 2147483647 h 262"/>
              <a:gd name="T6" fmla="*/ 2147483647 w 260"/>
              <a:gd name="T7" fmla="*/ 0 h 262"/>
              <a:gd name="T8" fmla="*/ 0 60000 65536"/>
              <a:gd name="T9" fmla="*/ 0 60000 65536"/>
              <a:gd name="T10" fmla="*/ 0 60000 65536"/>
              <a:gd name="T11" fmla="*/ 0 60000 65536"/>
              <a:gd name="T12" fmla="*/ 0 w 260"/>
              <a:gd name="T13" fmla="*/ 0 h 262"/>
              <a:gd name="T14" fmla="*/ 260 w 260"/>
              <a:gd name="T15" fmla="*/ 262 h 262"/>
            </a:gdLst>
            <a:ahLst/>
            <a:cxnLst>
              <a:cxn ang="T8">
                <a:pos x="T0" y="T1"/>
              </a:cxn>
              <a:cxn ang="T9">
                <a:pos x="T2" y="T3"/>
              </a:cxn>
              <a:cxn ang="T10">
                <a:pos x="T4" y="T5"/>
              </a:cxn>
              <a:cxn ang="T11">
                <a:pos x="T6" y="T7"/>
              </a:cxn>
            </a:cxnLst>
            <a:rect l="T12" t="T13" r="T14" b="T15"/>
            <a:pathLst>
              <a:path w="260" h="262">
                <a:moveTo>
                  <a:pt x="0" y="262"/>
                </a:moveTo>
                <a:cubicBezTo>
                  <a:pt x="5" y="243"/>
                  <a:pt x="15" y="180"/>
                  <a:pt x="30" y="148"/>
                </a:cubicBezTo>
                <a:cubicBezTo>
                  <a:pt x="45" y="116"/>
                  <a:pt x="52" y="95"/>
                  <a:pt x="90" y="70"/>
                </a:cubicBezTo>
                <a:cubicBezTo>
                  <a:pt x="128" y="45"/>
                  <a:pt x="225" y="15"/>
                  <a:pt x="260" y="0"/>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78" name="Freeform 30"/>
          <p:cNvSpPr>
            <a:spLocks/>
          </p:cNvSpPr>
          <p:nvPr/>
        </p:nvSpPr>
        <p:spPr bwMode="auto">
          <a:xfrm>
            <a:off x="4972051" y="4219576"/>
            <a:ext cx="263525" cy="390525"/>
          </a:xfrm>
          <a:custGeom>
            <a:avLst/>
            <a:gdLst>
              <a:gd name="T0" fmla="*/ 2147483647 w 166"/>
              <a:gd name="T1" fmla="*/ 0 h 246"/>
              <a:gd name="T2" fmla="*/ 2147483647 w 166"/>
              <a:gd name="T3" fmla="*/ 2147483647 h 246"/>
              <a:gd name="T4" fmla="*/ 2147483647 w 166"/>
              <a:gd name="T5" fmla="*/ 2147483647 h 246"/>
              <a:gd name="T6" fmla="*/ 0 w 166"/>
              <a:gd name="T7" fmla="*/ 2147483647 h 246"/>
              <a:gd name="T8" fmla="*/ 0 60000 65536"/>
              <a:gd name="T9" fmla="*/ 0 60000 65536"/>
              <a:gd name="T10" fmla="*/ 0 60000 65536"/>
              <a:gd name="T11" fmla="*/ 0 60000 65536"/>
              <a:gd name="T12" fmla="*/ 0 w 166"/>
              <a:gd name="T13" fmla="*/ 0 h 246"/>
              <a:gd name="T14" fmla="*/ 166 w 166"/>
              <a:gd name="T15" fmla="*/ 246 h 246"/>
            </a:gdLst>
            <a:ahLst/>
            <a:cxnLst>
              <a:cxn ang="T8">
                <a:pos x="T0" y="T1"/>
              </a:cxn>
              <a:cxn ang="T9">
                <a:pos x="T2" y="T3"/>
              </a:cxn>
              <a:cxn ang="T10">
                <a:pos x="T4" y="T5"/>
              </a:cxn>
              <a:cxn ang="T11">
                <a:pos x="T6" y="T7"/>
              </a:cxn>
            </a:cxnLst>
            <a:rect l="T12" t="T13" r="T14" b="T15"/>
            <a:pathLst>
              <a:path w="166" h="246">
                <a:moveTo>
                  <a:pt x="150" y="0"/>
                </a:moveTo>
                <a:cubicBezTo>
                  <a:pt x="152" y="16"/>
                  <a:pt x="166" y="69"/>
                  <a:pt x="162" y="96"/>
                </a:cubicBezTo>
                <a:cubicBezTo>
                  <a:pt x="158" y="123"/>
                  <a:pt x="153" y="137"/>
                  <a:pt x="126" y="162"/>
                </a:cubicBezTo>
                <a:cubicBezTo>
                  <a:pt x="99" y="187"/>
                  <a:pt x="26" y="229"/>
                  <a:pt x="0" y="246"/>
                </a:cubicBezTo>
              </a:path>
            </a:pathLst>
          </a:custGeom>
          <a:noFill/>
          <a:ln w="15875" cap="flat" cmpd="sng">
            <a:solidFill>
              <a:schemeClr val="tx2"/>
            </a:solidFill>
            <a:prstDash val="solid"/>
            <a:round/>
            <a:headEnd type="none" w="med" len="med"/>
            <a:tailEnd type="triangle" w="lg" len="lg"/>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1407407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7677"/>
                                        </p:tgtEl>
                                        <p:attrNameLst>
                                          <p:attrName>style.visibility</p:attrName>
                                        </p:attrNameLst>
                                      </p:cBhvr>
                                      <p:to>
                                        <p:strVal val="visible"/>
                                      </p:to>
                                    </p:set>
                                    <p:animEffect transition="in" filter="wipe(down)">
                                      <p:cBhvr>
                                        <p:cTn id="7" dur="500"/>
                                        <p:tgtEl>
                                          <p:spTgt spid="276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7678"/>
                                        </p:tgtEl>
                                        <p:attrNameLst>
                                          <p:attrName>style.visibility</p:attrName>
                                        </p:attrNameLst>
                                      </p:cBhvr>
                                      <p:to>
                                        <p:strVal val="visible"/>
                                      </p:to>
                                    </p:set>
                                    <p:animEffect transition="in" filter="wipe(up)">
                                      <p:cBhvr>
                                        <p:cTn id="12" dur="500"/>
                                        <p:tgtEl>
                                          <p:spTgt spid="27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366D24D-6DD8-4DD3-91D0-B5485BF0987D}" type="slidenum">
              <a:rPr lang="en-US" altLang="en-US" sz="1400">
                <a:latin typeface="Arial" panose="020B0604020202020204" pitchFamily="34" charset="0"/>
              </a:rPr>
              <a:pPr/>
              <a:t>25</a:t>
            </a:fld>
            <a:endParaRPr lang="en-US" altLang="en-US" sz="1400">
              <a:latin typeface="Arial" panose="020B0604020202020204" pitchFamily="34" charset="0"/>
            </a:endParaRPr>
          </a:p>
        </p:txBody>
      </p:sp>
      <p:sp>
        <p:nvSpPr>
          <p:cNvPr id="20483" name="Rectangle 2"/>
          <p:cNvSpPr>
            <a:spLocks noGrp="1" noChangeArrowheads="1"/>
          </p:cNvSpPr>
          <p:nvPr>
            <p:ph type="title"/>
          </p:nvPr>
        </p:nvSpPr>
        <p:spPr/>
        <p:txBody>
          <a:bodyPr/>
          <a:lstStyle/>
          <a:p>
            <a:r>
              <a:rPr lang="en-US" altLang="en-US" dirty="0"/>
              <a:t>The </a:t>
            </a:r>
            <a:r>
              <a:rPr lang="en-US" altLang="en-US" sz="3600" dirty="0" err="1">
                <a:latin typeface="Verdana" panose="020B0604030504040204" pitchFamily="34" charset="0"/>
              </a:rPr>
              <a:t>heapify</a:t>
            </a:r>
            <a:r>
              <a:rPr lang="en-US" altLang="en-US" dirty="0"/>
              <a:t> method IV</a:t>
            </a:r>
          </a:p>
        </p:txBody>
      </p:sp>
      <p:sp>
        <p:nvSpPr>
          <p:cNvPr id="20484" name="Rectangle 3"/>
          <p:cNvSpPr>
            <a:spLocks noGrp="1" noChangeArrowheads="1"/>
          </p:cNvSpPr>
          <p:nvPr>
            <p:ph type="body" sz="half" idx="1"/>
          </p:nvPr>
        </p:nvSpPr>
        <p:spPr>
          <a:xfrm>
            <a:off x="2209800" y="1295400"/>
            <a:ext cx="7772400" cy="990600"/>
          </a:xfrm>
        </p:spPr>
        <p:txBody>
          <a:bodyPr/>
          <a:lstStyle/>
          <a:p>
            <a:pPr eaLnBrk="1" hangingPunct="1"/>
            <a:r>
              <a:rPr lang="en-US" altLang="en-US" sz="2400"/>
              <a:t>Our tree is once again a heap, because every node in it has the heap property</a:t>
            </a:r>
          </a:p>
        </p:txBody>
      </p:sp>
      <p:sp>
        <p:nvSpPr>
          <p:cNvPr id="20485" name="Rectangle 4"/>
          <p:cNvSpPr>
            <a:spLocks noGrp="1" noChangeArrowheads="1"/>
          </p:cNvSpPr>
          <p:nvPr>
            <p:ph type="body" sz="half" idx="2"/>
          </p:nvPr>
        </p:nvSpPr>
        <p:spPr>
          <a:xfrm>
            <a:off x="2209800" y="5181600"/>
            <a:ext cx="8305800" cy="1447800"/>
          </a:xfrm>
        </p:spPr>
        <p:txBody>
          <a:bodyPr/>
          <a:lstStyle/>
          <a:p>
            <a:pPr eaLnBrk="1" hangingPunct="1"/>
            <a:r>
              <a:rPr lang="en-US" altLang="en-US" sz="2400"/>
              <a:t>Once again, the largest (or</a:t>
            </a:r>
            <a:r>
              <a:rPr lang="en-US" altLang="en-US" sz="2400" i="1"/>
              <a:t> a</a:t>
            </a:r>
            <a:r>
              <a:rPr lang="en-US" altLang="en-US" sz="2400"/>
              <a:t> largest) value is in the root</a:t>
            </a:r>
          </a:p>
          <a:p>
            <a:pPr eaLnBrk="1" hangingPunct="1"/>
            <a:r>
              <a:rPr lang="en-US" altLang="en-US" sz="2400"/>
              <a:t>We can repeat this process until the tree becomes empty</a:t>
            </a:r>
          </a:p>
          <a:p>
            <a:pPr eaLnBrk="1" hangingPunct="1"/>
            <a:r>
              <a:rPr lang="en-US" altLang="en-US" sz="2400"/>
              <a:t>This produces a sequence of values in order largest to smallest</a:t>
            </a:r>
          </a:p>
        </p:txBody>
      </p:sp>
      <p:grpSp>
        <p:nvGrpSpPr>
          <p:cNvPr id="20486" name="Group 5"/>
          <p:cNvGrpSpPr>
            <a:grpSpLocks/>
          </p:cNvGrpSpPr>
          <p:nvPr/>
        </p:nvGrpSpPr>
        <p:grpSpPr bwMode="auto">
          <a:xfrm>
            <a:off x="2514600" y="2209800"/>
            <a:ext cx="6781800" cy="2590800"/>
            <a:chOff x="624" y="1392"/>
            <a:chExt cx="4272" cy="1632"/>
          </a:xfrm>
        </p:grpSpPr>
        <p:sp>
          <p:nvSpPr>
            <p:cNvPr id="20487" name="Oval 6"/>
            <p:cNvSpPr>
              <a:spLocks noChangeArrowheads="1"/>
            </p:cNvSpPr>
            <p:nvPr/>
          </p:nvSpPr>
          <p:spPr bwMode="auto">
            <a:xfrm>
              <a:off x="9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19</a:t>
              </a:r>
            </a:p>
          </p:txBody>
        </p:sp>
        <p:sp>
          <p:nvSpPr>
            <p:cNvPr id="20488" name="Oval 7"/>
            <p:cNvSpPr>
              <a:spLocks noChangeArrowheads="1"/>
            </p:cNvSpPr>
            <p:nvPr/>
          </p:nvSpPr>
          <p:spPr bwMode="auto">
            <a:xfrm>
              <a:off x="12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20489" name="Oval 8"/>
            <p:cNvSpPr>
              <a:spLocks noChangeArrowheads="1"/>
            </p:cNvSpPr>
            <p:nvPr/>
          </p:nvSpPr>
          <p:spPr bwMode="auto">
            <a:xfrm>
              <a:off x="6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18</a:t>
              </a:r>
            </a:p>
          </p:txBody>
        </p:sp>
        <p:sp>
          <p:nvSpPr>
            <p:cNvPr id="20490" name="Line 9"/>
            <p:cNvSpPr>
              <a:spLocks noChangeShapeType="1"/>
            </p:cNvSpPr>
            <p:nvPr/>
          </p:nvSpPr>
          <p:spPr bwMode="auto">
            <a:xfrm flipH="1">
              <a:off x="8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1" name="Line 10"/>
            <p:cNvSpPr>
              <a:spLocks noChangeShapeType="1"/>
            </p:cNvSpPr>
            <p:nvPr/>
          </p:nvSpPr>
          <p:spPr bwMode="auto">
            <a:xfrm>
              <a:off x="12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2" name="Oval 11"/>
            <p:cNvSpPr>
              <a:spLocks noChangeArrowheads="1"/>
            </p:cNvSpPr>
            <p:nvPr/>
          </p:nvSpPr>
          <p:spPr bwMode="auto">
            <a:xfrm>
              <a:off x="21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21</a:t>
              </a:r>
            </a:p>
          </p:txBody>
        </p:sp>
        <p:sp>
          <p:nvSpPr>
            <p:cNvPr id="20493" name="Oval 12"/>
            <p:cNvSpPr>
              <a:spLocks noChangeArrowheads="1"/>
            </p:cNvSpPr>
            <p:nvPr/>
          </p:nvSpPr>
          <p:spPr bwMode="auto">
            <a:xfrm>
              <a:off x="2496"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3</a:t>
              </a:r>
            </a:p>
          </p:txBody>
        </p:sp>
        <p:sp>
          <p:nvSpPr>
            <p:cNvPr id="20494" name="Oval 13"/>
            <p:cNvSpPr>
              <a:spLocks noChangeArrowheads="1"/>
            </p:cNvSpPr>
            <p:nvPr/>
          </p:nvSpPr>
          <p:spPr bwMode="auto">
            <a:xfrm>
              <a:off x="18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11</a:t>
              </a:r>
            </a:p>
          </p:txBody>
        </p:sp>
        <p:sp>
          <p:nvSpPr>
            <p:cNvPr id="20495" name="Line 14"/>
            <p:cNvSpPr>
              <a:spLocks noChangeShapeType="1"/>
            </p:cNvSpPr>
            <p:nvPr/>
          </p:nvSpPr>
          <p:spPr bwMode="auto">
            <a:xfrm flipH="1">
              <a:off x="20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6" name="Line 15"/>
            <p:cNvSpPr>
              <a:spLocks noChangeShapeType="1"/>
            </p:cNvSpPr>
            <p:nvPr/>
          </p:nvSpPr>
          <p:spPr bwMode="auto">
            <a:xfrm>
              <a:off x="2448"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7" name="Oval 16"/>
            <p:cNvSpPr>
              <a:spLocks noChangeArrowheads="1"/>
            </p:cNvSpPr>
            <p:nvPr/>
          </p:nvSpPr>
          <p:spPr bwMode="auto">
            <a:xfrm>
              <a:off x="33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14</a:t>
              </a:r>
            </a:p>
          </p:txBody>
        </p:sp>
        <p:sp>
          <p:nvSpPr>
            <p:cNvPr id="20498" name="Oval 17"/>
            <p:cNvSpPr>
              <a:spLocks noChangeArrowheads="1"/>
            </p:cNvSpPr>
            <p:nvPr/>
          </p:nvSpPr>
          <p:spPr bwMode="auto">
            <a:xfrm>
              <a:off x="3024" y="2784"/>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9</a:t>
              </a:r>
            </a:p>
          </p:txBody>
        </p:sp>
        <p:sp>
          <p:nvSpPr>
            <p:cNvPr id="20499" name="Line 18"/>
            <p:cNvSpPr>
              <a:spLocks noChangeShapeType="1"/>
            </p:cNvSpPr>
            <p:nvPr/>
          </p:nvSpPr>
          <p:spPr bwMode="auto">
            <a:xfrm flipH="1">
              <a:off x="3264" y="2592"/>
              <a:ext cx="144" cy="1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0" name="Oval 19"/>
            <p:cNvSpPr>
              <a:spLocks noChangeArrowheads="1"/>
            </p:cNvSpPr>
            <p:nvPr/>
          </p:nvSpPr>
          <p:spPr bwMode="auto">
            <a:xfrm>
              <a:off x="4560" y="2400"/>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15</a:t>
              </a:r>
            </a:p>
          </p:txBody>
        </p:sp>
        <p:sp>
          <p:nvSpPr>
            <p:cNvPr id="20501" name="Oval 20"/>
            <p:cNvSpPr>
              <a:spLocks noChangeArrowheads="1"/>
            </p:cNvSpPr>
            <p:nvPr/>
          </p:nvSpPr>
          <p:spPr bwMode="auto">
            <a:xfrm>
              <a:off x="3984" y="177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17</a:t>
              </a:r>
            </a:p>
          </p:txBody>
        </p:sp>
        <p:sp>
          <p:nvSpPr>
            <p:cNvPr id="20502" name="Oval 21"/>
            <p:cNvSpPr>
              <a:spLocks noChangeArrowheads="1"/>
            </p:cNvSpPr>
            <p:nvPr/>
          </p:nvSpPr>
          <p:spPr bwMode="auto">
            <a:xfrm>
              <a:off x="1632" y="1776"/>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sp>
          <p:nvSpPr>
            <p:cNvPr id="20503" name="Line 22"/>
            <p:cNvSpPr>
              <a:spLocks noChangeShapeType="1"/>
            </p:cNvSpPr>
            <p:nvPr/>
          </p:nvSpPr>
          <p:spPr bwMode="auto">
            <a:xfrm flipH="1">
              <a:off x="1920" y="1584"/>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4" name="Line 23"/>
            <p:cNvSpPr>
              <a:spLocks noChangeShapeType="1"/>
            </p:cNvSpPr>
            <p:nvPr/>
          </p:nvSpPr>
          <p:spPr bwMode="auto">
            <a:xfrm>
              <a:off x="3120" y="1584"/>
              <a:ext cx="912" cy="24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5" name="Line 24"/>
            <p:cNvSpPr>
              <a:spLocks noChangeShapeType="1"/>
            </p:cNvSpPr>
            <p:nvPr/>
          </p:nvSpPr>
          <p:spPr bwMode="auto">
            <a:xfrm flipH="1">
              <a:off x="1248" y="1968"/>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6" name="Line 25"/>
            <p:cNvSpPr>
              <a:spLocks noChangeShapeType="1"/>
            </p:cNvSpPr>
            <p:nvPr/>
          </p:nvSpPr>
          <p:spPr bwMode="auto">
            <a:xfrm>
              <a:off x="1920" y="1968"/>
              <a:ext cx="336"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7" name="Line 26"/>
            <p:cNvSpPr>
              <a:spLocks noChangeShapeType="1"/>
            </p:cNvSpPr>
            <p:nvPr/>
          </p:nvSpPr>
          <p:spPr bwMode="auto">
            <a:xfrm flipH="1">
              <a:off x="3600" y="1968"/>
              <a:ext cx="432"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8" name="Line 27"/>
            <p:cNvSpPr>
              <a:spLocks noChangeShapeType="1"/>
            </p:cNvSpPr>
            <p:nvPr/>
          </p:nvSpPr>
          <p:spPr bwMode="auto">
            <a:xfrm>
              <a:off x="4272" y="1968"/>
              <a:ext cx="384" cy="43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9" name="Oval 28"/>
            <p:cNvSpPr>
              <a:spLocks noChangeArrowheads="1"/>
            </p:cNvSpPr>
            <p:nvPr/>
          </p:nvSpPr>
          <p:spPr bwMode="auto">
            <a:xfrm>
              <a:off x="2784" y="1392"/>
              <a:ext cx="336" cy="240"/>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2000">
                  <a:latin typeface="Verdana" panose="020B0604030504040204" pitchFamily="34" charset="0"/>
                </a:rPr>
                <a:t>22</a:t>
              </a:r>
            </a:p>
          </p:txBody>
        </p:sp>
      </p:grpSp>
    </p:spTree>
    <p:extLst>
      <p:ext uri="{BB962C8B-B14F-4D97-AF65-F5344CB8AC3E}">
        <p14:creationId xmlns:p14="http://schemas.microsoft.com/office/powerpoint/2010/main" val="1571060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74BE473-9407-46CD-B004-2BBA5B3EC9D5}" type="slidenum">
              <a:rPr lang="en-US" altLang="en-US" sz="1400">
                <a:latin typeface="Arial" panose="020B0604020202020204" pitchFamily="34" charset="0"/>
              </a:rPr>
              <a:pPr/>
              <a:t>26</a:t>
            </a:fld>
            <a:endParaRPr lang="en-US" altLang="en-US" sz="1400">
              <a:latin typeface="Arial" panose="020B0604020202020204" pitchFamily="34" charset="0"/>
            </a:endParaRPr>
          </a:p>
        </p:txBody>
      </p:sp>
      <p:sp>
        <p:nvSpPr>
          <p:cNvPr id="23555" name="Rectangle 2"/>
          <p:cNvSpPr>
            <a:spLocks noGrp="1" noChangeArrowheads="1"/>
          </p:cNvSpPr>
          <p:nvPr>
            <p:ph type="title"/>
          </p:nvPr>
        </p:nvSpPr>
        <p:spPr/>
        <p:txBody>
          <a:bodyPr/>
          <a:lstStyle/>
          <a:p>
            <a:pPr eaLnBrk="1" hangingPunct="1"/>
            <a:r>
              <a:rPr lang="en-US" altLang="en-US"/>
              <a:t>Analysis</a:t>
            </a:r>
          </a:p>
        </p:txBody>
      </p:sp>
      <p:sp>
        <p:nvSpPr>
          <p:cNvPr id="23556" name="Rectangle 3"/>
          <p:cNvSpPr>
            <a:spLocks noGrp="1" noChangeArrowheads="1"/>
          </p:cNvSpPr>
          <p:nvPr>
            <p:ph type="body" idx="1"/>
          </p:nvPr>
        </p:nvSpPr>
        <p:spPr/>
        <p:txBody>
          <a:bodyPr/>
          <a:lstStyle/>
          <a:p>
            <a:pPr eaLnBrk="1" hangingPunct="1"/>
            <a:r>
              <a:rPr lang="en-US" altLang="en-US"/>
              <a:t>To reheap the root node, we have to follow </a:t>
            </a:r>
            <a:r>
              <a:rPr lang="en-US" altLang="en-US" i="1"/>
              <a:t>one path</a:t>
            </a:r>
            <a:r>
              <a:rPr lang="en-US" altLang="en-US"/>
              <a:t> from the root to a leaf node (and we might stop before we reach a leaf)</a:t>
            </a:r>
          </a:p>
          <a:p>
            <a:pPr eaLnBrk="1" hangingPunct="1"/>
            <a:r>
              <a:rPr lang="en-US" altLang="en-US"/>
              <a:t>The binary tree is perfectly balanced</a:t>
            </a:r>
          </a:p>
          <a:p>
            <a:pPr eaLnBrk="1" hangingPunct="1"/>
            <a:r>
              <a:rPr lang="en-US" altLang="en-US"/>
              <a:t>Therefore, this path is </a:t>
            </a:r>
            <a:r>
              <a:rPr lang="en-US" altLang="en-US">
                <a:solidFill>
                  <a:schemeClr val="accent2"/>
                </a:solidFill>
                <a:latin typeface="Verdana" panose="020B0604030504040204" pitchFamily="34" charset="0"/>
              </a:rPr>
              <a:t>O(log n)</a:t>
            </a:r>
            <a:r>
              <a:rPr lang="en-US" altLang="en-US"/>
              <a:t> long</a:t>
            </a:r>
          </a:p>
          <a:p>
            <a:pPr lvl="1" eaLnBrk="1" hangingPunct="1"/>
            <a:r>
              <a:rPr lang="en-US" altLang="en-US"/>
              <a:t>And we only do </a:t>
            </a:r>
            <a:r>
              <a:rPr lang="en-US" altLang="en-US">
                <a:solidFill>
                  <a:schemeClr val="accent2"/>
                </a:solidFill>
                <a:latin typeface="Verdana" panose="020B0604030504040204" pitchFamily="34" charset="0"/>
              </a:rPr>
              <a:t>O(1)</a:t>
            </a:r>
            <a:r>
              <a:rPr lang="en-US" altLang="en-US"/>
              <a:t> operations at each node</a:t>
            </a:r>
          </a:p>
          <a:p>
            <a:pPr lvl="1" eaLnBrk="1" hangingPunct="1"/>
            <a:r>
              <a:rPr lang="en-US" altLang="en-US"/>
              <a:t>Therefore, reheaping takes</a:t>
            </a:r>
            <a:r>
              <a:rPr lang="en-US" altLang="en-US">
                <a:solidFill>
                  <a:schemeClr val="accent2"/>
                </a:solidFill>
              </a:rPr>
              <a:t> </a:t>
            </a:r>
            <a:r>
              <a:rPr lang="en-US" altLang="en-US">
                <a:solidFill>
                  <a:schemeClr val="accent2"/>
                </a:solidFill>
                <a:latin typeface="Verdana" panose="020B0604030504040204" pitchFamily="34" charset="0"/>
              </a:rPr>
              <a:t>O(log n)</a:t>
            </a:r>
            <a:r>
              <a:rPr lang="en-US" altLang="en-US"/>
              <a:t> times</a:t>
            </a:r>
          </a:p>
          <a:p>
            <a:pPr eaLnBrk="1" hangingPunct="1"/>
            <a:r>
              <a:rPr lang="en-US" altLang="en-US"/>
              <a:t>Since we reheap inside a while loop that we do </a:t>
            </a:r>
            <a:r>
              <a:rPr lang="en-US" altLang="en-US">
                <a:solidFill>
                  <a:schemeClr val="accent2"/>
                </a:solidFill>
                <a:latin typeface="Verdana" panose="020B0604030504040204" pitchFamily="34" charset="0"/>
              </a:rPr>
              <a:t>n</a:t>
            </a:r>
            <a:r>
              <a:rPr lang="en-US" altLang="en-US"/>
              <a:t> times, the total time for the while loop is </a:t>
            </a:r>
            <a:r>
              <a:rPr lang="en-US" altLang="en-US">
                <a:solidFill>
                  <a:schemeClr val="accent2"/>
                </a:solidFill>
                <a:latin typeface="Verdana" panose="020B0604030504040204" pitchFamily="34" charset="0"/>
              </a:rPr>
              <a:t>n*O(log n)</a:t>
            </a:r>
            <a:r>
              <a:rPr lang="en-US" altLang="en-US"/>
              <a:t>, or </a:t>
            </a:r>
            <a:r>
              <a:rPr lang="en-US" altLang="en-US">
                <a:solidFill>
                  <a:schemeClr val="accent2"/>
                </a:solidFill>
                <a:latin typeface="Verdana" panose="020B0604030504040204" pitchFamily="34" charset="0"/>
              </a:rPr>
              <a:t>O(n log n)</a:t>
            </a:r>
          </a:p>
        </p:txBody>
      </p:sp>
    </p:spTree>
    <p:extLst>
      <p:ext uri="{BB962C8B-B14F-4D97-AF65-F5344CB8AC3E}">
        <p14:creationId xmlns:p14="http://schemas.microsoft.com/office/powerpoint/2010/main" val="3064507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Heap-Sort </a:t>
            </a:r>
          </a:p>
        </p:txBody>
      </p:sp>
      <p:sp>
        <p:nvSpPr>
          <p:cNvPr id="33795" name="Rectangle 3" descr="Rectangle: Click to edit Master text styles&#10;Second level&#10;Third level&#10;Fourth level&#10;Fifth level"/>
          <p:cNvSpPr>
            <a:spLocks noGrp="1" noChangeArrowheads="1"/>
          </p:cNvSpPr>
          <p:nvPr>
            <p:ph type="body" sz="half" idx="1"/>
          </p:nvPr>
        </p:nvSpPr>
        <p:spPr>
          <a:xfrm>
            <a:off x="2286000" y="2057400"/>
            <a:ext cx="3810000" cy="4343400"/>
          </a:xfrm>
        </p:spPr>
        <p:txBody>
          <a:bodyPr/>
          <a:lstStyle/>
          <a:p>
            <a:pPr eaLnBrk="1" hangingPunct="1">
              <a:buFont typeface="Times" panose="02020603050405020304" pitchFamily="18" charset="0"/>
              <a:buChar char="•"/>
            </a:pPr>
            <a:r>
              <a:rPr lang="en-US" altLang="en-US" sz="2400" dirty="0"/>
              <a:t>Consider a priority queue with </a:t>
            </a:r>
            <a:r>
              <a:rPr lang="en-US" altLang="en-US" sz="2400" b="1" i="1" dirty="0">
                <a:latin typeface="Times New Roman" panose="02020603050405020304" pitchFamily="18" charset="0"/>
              </a:rPr>
              <a:t>n</a:t>
            </a:r>
            <a:r>
              <a:rPr lang="en-US" altLang="en-US" sz="2400" dirty="0"/>
              <a:t> items implemented by means of a heap</a:t>
            </a:r>
          </a:p>
          <a:p>
            <a:pPr lvl="1" eaLnBrk="1" hangingPunct="1">
              <a:buFont typeface="Times" panose="02020603050405020304" pitchFamily="18" charset="0"/>
              <a:buChar char="•"/>
            </a:pPr>
            <a:r>
              <a:rPr lang="en-US" altLang="en-US" sz="2000" dirty="0"/>
              <a:t>the space used is </a:t>
            </a:r>
            <a:r>
              <a:rPr lang="en-US" altLang="en-US" sz="2000" b="1" i="1" dirty="0">
                <a:latin typeface="Times New Roman" panose="02020603050405020304" pitchFamily="18" charset="0"/>
              </a:rPr>
              <a:t>O</a:t>
            </a:r>
            <a:r>
              <a:rPr lang="en-US" altLang="en-US" sz="2000" dirty="0">
                <a:latin typeface="Times New Roman" panose="02020603050405020304" pitchFamily="18" charset="0"/>
              </a:rPr>
              <a:t>(</a:t>
            </a:r>
            <a:r>
              <a:rPr lang="en-US" altLang="en-US" sz="2000" b="1" i="1" dirty="0">
                <a:latin typeface="Times New Roman" panose="02020603050405020304" pitchFamily="18" charset="0"/>
              </a:rPr>
              <a:t>n</a:t>
            </a:r>
            <a:r>
              <a:rPr lang="en-US" altLang="en-US" sz="2000" dirty="0">
                <a:latin typeface="Times New Roman" panose="02020603050405020304" pitchFamily="18" charset="0"/>
              </a:rPr>
              <a:t>)</a:t>
            </a:r>
            <a:endParaRPr lang="en-US" altLang="en-US" sz="2000" dirty="0"/>
          </a:p>
          <a:p>
            <a:pPr lvl="1" eaLnBrk="1" hangingPunct="1">
              <a:buFont typeface="Times" panose="02020603050405020304" pitchFamily="18" charset="0"/>
              <a:buChar char="•"/>
            </a:pPr>
            <a:r>
              <a:rPr lang="en-US" altLang="en-US" sz="2000" dirty="0"/>
              <a:t>methods </a:t>
            </a:r>
            <a:r>
              <a:rPr lang="en-US" altLang="en-US" sz="2000" dirty="0" err="1">
                <a:solidFill>
                  <a:srgbClr val="FF0000"/>
                </a:solidFill>
              </a:rPr>
              <a:t>insertItem</a:t>
            </a:r>
            <a:r>
              <a:rPr lang="en-US" altLang="en-US" sz="2000" dirty="0">
                <a:solidFill>
                  <a:srgbClr val="FF0000"/>
                </a:solidFill>
              </a:rPr>
              <a:t> </a:t>
            </a:r>
            <a:r>
              <a:rPr lang="en-US" altLang="en-US" sz="2000" dirty="0">
                <a:solidFill>
                  <a:srgbClr val="0000FF"/>
                </a:solidFill>
              </a:rPr>
              <a:t>and</a:t>
            </a:r>
            <a:r>
              <a:rPr lang="en-US" altLang="en-US" sz="2000" dirty="0">
                <a:solidFill>
                  <a:srgbClr val="FF0000"/>
                </a:solidFill>
              </a:rPr>
              <a:t> </a:t>
            </a:r>
            <a:r>
              <a:rPr lang="en-US" altLang="en-US" sz="2000" dirty="0" err="1">
                <a:solidFill>
                  <a:srgbClr val="FF0000"/>
                </a:solidFill>
              </a:rPr>
              <a:t>removeMax</a:t>
            </a:r>
            <a:r>
              <a:rPr lang="en-US" altLang="en-US" sz="2000" dirty="0"/>
              <a:t> take </a:t>
            </a:r>
            <a:r>
              <a:rPr lang="en-US" altLang="en-US" sz="2000" b="1" i="1" dirty="0">
                <a:latin typeface="Times New Roman" panose="02020603050405020304" pitchFamily="18" charset="0"/>
              </a:rPr>
              <a:t>O</a:t>
            </a:r>
            <a:r>
              <a:rPr lang="en-US" altLang="en-US" sz="2000" dirty="0">
                <a:latin typeface="Times New Roman" panose="02020603050405020304" pitchFamily="18" charset="0"/>
              </a:rPr>
              <a:t>(log </a:t>
            </a:r>
            <a:r>
              <a:rPr lang="en-US" altLang="en-US" sz="2000" b="1" i="1" dirty="0">
                <a:latin typeface="Times New Roman" panose="02020603050405020304" pitchFamily="18" charset="0"/>
              </a:rPr>
              <a:t>n</a:t>
            </a:r>
            <a:r>
              <a:rPr lang="en-US" altLang="en-US" sz="2000" dirty="0">
                <a:latin typeface="Times New Roman" panose="02020603050405020304" pitchFamily="18" charset="0"/>
              </a:rPr>
              <a:t>) </a:t>
            </a:r>
            <a:r>
              <a:rPr lang="en-US" altLang="en-US" sz="2000" dirty="0"/>
              <a:t>time</a:t>
            </a:r>
          </a:p>
          <a:p>
            <a:pPr lvl="1" eaLnBrk="1" hangingPunct="1">
              <a:buFont typeface="Times" panose="02020603050405020304" pitchFamily="18" charset="0"/>
              <a:buChar char="•"/>
            </a:pPr>
            <a:r>
              <a:rPr lang="en-US" altLang="en-US" sz="2000" dirty="0"/>
              <a:t>methods </a:t>
            </a:r>
            <a:r>
              <a:rPr lang="en-US" altLang="en-US" sz="2000" dirty="0">
                <a:solidFill>
                  <a:srgbClr val="FF0000"/>
                </a:solidFill>
              </a:rPr>
              <a:t>size, </a:t>
            </a:r>
            <a:r>
              <a:rPr lang="en-US" altLang="en-US" sz="2000" dirty="0" err="1">
                <a:solidFill>
                  <a:srgbClr val="FF0000"/>
                </a:solidFill>
              </a:rPr>
              <a:t>isEmpty</a:t>
            </a:r>
            <a:r>
              <a:rPr lang="en-US" altLang="en-US" sz="2000" dirty="0">
                <a:solidFill>
                  <a:srgbClr val="FF0000"/>
                </a:solidFill>
              </a:rPr>
              <a:t>, </a:t>
            </a:r>
            <a:r>
              <a:rPr lang="en-US" altLang="en-US" sz="2000" dirty="0" err="1">
                <a:solidFill>
                  <a:srgbClr val="FF0000"/>
                </a:solidFill>
              </a:rPr>
              <a:t>maxKey</a:t>
            </a:r>
            <a:r>
              <a:rPr lang="en-US" altLang="en-US" sz="2000" dirty="0"/>
              <a:t>, and </a:t>
            </a:r>
            <a:r>
              <a:rPr lang="en-US" altLang="en-US" sz="2000" dirty="0" err="1">
                <a:solidFill>
                  <a:srgbClr val="FF0000"/>
                </a:solidFill>
              </a:rPr>
              <a:t>maxElement</a:t>
            </a:r>
            <a:r>
              <a:rPr lang="en-US" altLang="en-US" sz="2000" dirty="0">
                <a:solidFill>
                  <a:srgbClr val="FF0000"/>
                </a:solidFill>
              </a:rPr>
              <a:t> </a:t>
            </a:r>
            <a:r>
              <a:rPr lang="en-US" altLang="en-US" sz="2000" dirty="0"/>
              <a:t>take time </a:t>
            </a:r>
            <a:r>
              <a:rPr lang="en-US" altLang="en-US" sz="2000" b="1" i="1" dirty="0">
                <a:latin typeface="Times New Roman" panose="02020603050405020304" pitchFamily="18" charset="0"/>
              </a:rPr>
              <a:t>O</a:t>
            </a:r>
            <a:r>
              <a:rPr lang="en-US" altLang="en-US" sz="2000" dirty="0">
                <a:latin typeface="Times New Roman" panose="02020603050405020304" pitchFamily="18" charset="0"/>
              </a:rPr>
              <a:t>(1) </a:t>
            </a:r>
            <a:r>
              <a:rPr lang="en-US" altLang="en-US" sz="2000" dirty="0"/>
              <a:t>time</a:t>
            </a:r>
          </a:p>
        </p:txBody>
      </p:sp>
      <p:sp>
        <p:nvSpPr>
          <p:cNvPr id="33796" name="Rectangle 4" descr="Rectangle: Click to edit Master text styles&#10;Second level&#10;Third level&#10;Fourth level&#10;Fifth level"/>
          <p:cNvSpPr>
            <a:spLocks noGrp="1" noChangeArrowheads="1"/>
          </p:cNvSpPr>
          <p:nvPr>
            <p:ph type="body" sz="half" idx="2"/>
          </p:nvPr>
        </p:nvSpPr>
        <p:spPr>
          <a:xfrm>
            <a:off x="6248400" y="2133600"/>
            <a:ext cx="3810000" cy="4267200"/>
          </a:xfrm>
        </p:spPr>
        <p:txBody>
          <a:bodyPr/>
          <a:lstStyle/>
          <a:p>
            <a:pPr eaLnBrk="1" hangingPunct="1">
              <a:lnSpc>
                <a:spcPct val="90000"/>
              </a:lnSpc>
              <a:buFont typeface="Times" panose="02020603050405020304" pitchFamily="18" charset="0"/>
              <a:buChar char="•"/>
            </a:pPr>
            <a:r>
              <a:rPr lang="en-US" altLang="en-US" sz="2400"/>
              <a:t>Using a heap-based priority queue, we can sort a sequence of </a:t>
            </a:r>
            <a:r>
              <a:rPr lang="en-US" altLang="en-US" sz="2400" b="1" i="1">
                <a:latin typeface="Times New Roman" panose="02020603050405020304" pitchFamily="18" charset="0"/>
              </a:rPr>
              <a:t>n</a:t>
            </a:r>
            <a:r>
              <a:rPr lang="en-US" altLang="en-US" sz="2400"/>
              <a:t> elements in </a:t>
            </a:r>
            <a:r>
              <a:rPr lang="en-US" altLang="en-US" sz="2400" b="1" i="1">
                <a:latin typeface="Times New Roman" panose="02020603050405020304" pitchFamily="18" charset="0"/>
              </a:rPr>
              <a:t>O</a:t>
            </a:r>
            <a:r>
              <a:rPr lang="en-US" altLang="en-US" sz="2400">
                <a:latin typeface="Times New Roman" panose="02020603050405020304" pitchFamily="18" charset="0"/>
              </a:rPr>
              <a:t>(</a:t>
            </a:r>
            <a:r>
              <a:rPr lang="en-US" altLang="en-US" sz="2400" b="1" i="1">
                <a:latin typeface="Times New Roman" panose="02020603050405020304" pitchFamily="18" charset="0"/>
              </a:rPr>
              <a:t>n</a:t>
            </a:r>
            <a:r>
              <a:rPr lang="en-US" altLang="en-US" sz="2400">
                <a:latin typeface="Times New Roman" panose="02020603050405020304" pitchFamily="18" charset="0"/>
              </a:rPr>
              <a:t> log </a:t>
            </a:r>
            <a:r>
              <a:rPr lang="en-US" altLang="en-US" sz="2400" b="1" i="1">
                <a:latin typeface="Times New Roman" panose="02020603050405020304" pitchFamily="18" charset="0"/>
              </a:rPr>
              <a:t>n</a:t>
            </a:r>
            <a:r>
              <a:rPr lang="en-US" altLang="en-US" sz="2400">
                <a:latin typeface="Times New Roman" panose="02020603050405020304" pitchFamily="18" charset="0"/>
              </a:rPr>
              <a:t>) </a:t>
            </a:r>
            <a:r>
              <a:rPr lang="en-US" altLang="en-US" sz="2400"/>
              <a:t>time</a:t>
            </a:r>
            <a:endParaRPr lang="en-US" altLang="en-US" sz="2400">
              <a:latin typeface="Times New Roman" panose="02020603050405020304" pitchFamily="18" charset="0"/>
            </a:endParaRPr>
          </a:p>
          <a:p>
            <a:pPr eaLnBrk="1" hangingPunct="1">
              <a:lnSpc>
                <a:spcPct val="90000"/>
              </a:lnSpc>
              <a:buFont typeface="Times" panose="02020603050405020304" pitchFamily="18" charset="0"/>
              <a:buChar char="•"/>
            </a:pPr>
            <a:r>
              <a:rPr lang="en-US" altLang="en-US" sz="2400"/>
              <a:t>The resulting algorithm is called heap-sort</a:t>
            </a:r>
          </a:p>
          <a:p>
            <a:pPr eaLnBrk="1" hangingPunct="1">
              <a:lnSpc>
                <a:spcPct val="90000"/>
              </a:lnSpc>
              <a:buFont typeface="Times" panose="02020603050405020304" pitchFamily="18" charset="0"/>
              <a:buChar char="•"/>
            </a:pPr>
            <a:r>
              <a:rPr lang="en-US" altLang="en-US" sz="2400"/>
              <a:t>Heap-sort is much faster than quadratic sorting algorithms, such as insertion-sort and selection-sort</a:t>
            </a:r>
          </a:p>
        </p:txBody>
      </p:sp>
    </p:spTree>
    <p:extLst>
      <p:ext uri="{BB962C8B-B14F-4D97-AF65-F5344CB8AC3E}">
        <p14:creationId xmlns:p14="http://schemas.microsoft.com/office/powerpoint/2010/main" val="3096164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a:t>Exercise: Heap-Sort</a:t>
            </a:r>
          </a:p>
        </p:txBody>
      </p:sp>
      <p:sp>
        <p:nvSpPr>
          <p:cNvPr id="34819" name="Rectangle 3" descr="Rectangle: Click to edit Master text styles&#10;Second level&#10;Third level&#10;Fourth level&#10;Fifth level"/>
          <p:cNvSpPr>
            <a:spLocks noGrp="1" noChangeArrowheads="1"/>
          </p:cNvSpPr>
          <p:nvPr>
            <p:ph type="body" idx="1"/>
          </p:nvPr>
        </p:nvSpPr>
        <p:spPr>
          <a:xfrm>
            <a:off x="2362200" y="1905000"/>
            <a:ext cx="7620000" cy="4495800"/>
          </a:xfrm>
        </p:spPr>
        <p:txBody>
          <a:bodyPr/>
          <a:lstStyle/>
          <a:p>
            <a:pPr eaLnBrk="1" hangingPunct="1">
              <a:lnSpc>
                <a:spcPct val="90000"/>
              </a:lnSpc>
              <a:buFont typeface="Times" panose="02020603050405020304" pitchFamily="18" charset="0"/>
              <a:buChar char="•"/>
            </a:pPr>
            <a:r>
              <a:rPr lang="en-US" altLang="en-US" dirty="0"/>
              <a:t>Heap-sort is the variation of PQ-sort where the priority queue is implemented with a heap (first n </a:t>
            </a:r>
            <a:r>
              <a:rPr lang="en-US" altLang="en-US" dirty="0" err="1"/>
              <a:t>insertItems</a:t>
            </a:r>
            <a:r>
              <a:rPr lang="en-US" altLang="en-US" dirty="0"/>
              <a:t>, then n </a:t>
            </a:r>
            <a:r>
              <a:rPr lang="en-US" altLang="en-US" dirty="0" err="1"/>
              <a:t>removeMins</a:t>
            </a:r>
            <a:r>
              <a:rPr lang="en-US" altLang="en-US" dirty="0"/>
              <a:t>)</a:t>
            </a:r>
          </a:p>
          <a:p>
            <a:pPr eaLnBrk="1" hangingPunct="1">
              <a:lnSpc>
                <a:spcPct val="90000"/>
              </a:lnSpc>
            </a:pPr>
            <a:endParaRPr lang="en-US" altLang="en-US" dirty="0"/>
          </a:p>
          <a:p>
            <a:pPr eaLnBrk="1" hangingPunct="1">
              <a:lnSpc>
                <a:spcPct val="90000"/>
              </a:lnSpc>
              <a:buFont typeface="Times" panose="02020603050405020304" pitchFamily="18" charset="0"/>
              <a:buChar char="•"/>
            </a:pPr>
            <a:r>
              <a:rPr lang="en-US" altLang="en-US" dirty="0"/>
              <a:t>Illustrate the performance of heap-sort on the following input sequence:</a:t>
            </a:r>
          </a:p>
          <a:p>
            <a:pPr marL="800100" lvl="1" indent="-342900">
              <a:buFont typeface="Times" panose="02020603050405020304" pitchFamily="18" charset="0"/>
              <a:buChar char="•"/>
            </a:pPr>
            <a:r>
              <a:rPr lang="en-US" altLang="en-US" dirty="0"/>
              <a:t>(22, 15, 36, 44, 10, 3, 9, 13, 29, 25)</a:t>
            </a:r>
          </a:p>
        </p:txBody>
      </p:sp>
      <p:grpSp>
        <p:nvGrpSpPr>
          <p:cNvPr id="34820" name="Group 4"/>
          <p:cNvGrpSpPr>
            <a:grpSpLocks/>
          </p:cNvGrpSpPr>
          <p:nvPr/>
        </p:nvGrpSpPr>
        <p:grpSpPr bwMode="auto">
          <a:xfrm>
            <a:off x="4308230" y="3276600"/>
            <a:ext cx="2971800" cy="304800"/>
            <a:chOff x="3264" y="2064"/>
            <a:chExt cx="1872" cy="192"/>
          </a:xfrm>
        </p:grpSpPr>
        <p:sp>
          <p:nvSpPr>
            <p:cNvPr id="44040" name="Line 5"/>
            <p:cNvSpPr>
              <a:spLocks noChangeShapeType="1"/>
            </p:cNvSpPr>
            <p:nvPr/>
          </p:nvSpPr>
          <p:spPr bwMode="auto">
            <a:xfrm>
              <a:off x="3456" y="2160"/>
              <a:ext cx="1488" cy="0"/>
            </a:xfrm>
            <a:prstGeom prst="line">
              <a:avLst/>
            </a:prstGeom>
            <a:noFill/>
            <a:ln w="19050">
              <a:solidFill>
                <a:schemeClr val="tx1"/>
              </a:solidFill>
              <a:round/>
              <a:headEnd/>
              <a:tailEnd/>
            </a:ln>
          </p:spPr>
          <p:txBody>
            <a:bodyPr wrap="none" anchor="ctr"/>
            <a:lstStyle/>
            <a:p>
              <a:pPr>
                <a:defRPr/>
              </a:pPr>
              <a:endParaRPr lang="en-US">
                <a:solidFill>
                  <a:schemeClr val="accent3"/>
                </a:solidFill>
              </a:endParaRPr>
            </a:p>
          </p:txBody>
        </p:sp>
        <p:sp>
          <p:nvSpPr>
            <p:cNvPr id="44041" name="Oval 6"/>
            <p:cNvSpPr>
              <a:spLocks noChangeArrowheads="1"/>
            </p:cNvSpPr>
            <p:nvPr/>
          </p:nvSpPr>
          <p:spPr bwMode="auto">
            <a:xfrm>
              <a:off x="3264" y="206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4</a:t>
              </a:r>
            </a:p>
          </p:txBody>
        </p:sp>
        <p:sp>
          <p:nvSpPr>
            <p:cNvPr id="44042" name="Oval 7"/>
            <p:cNvSpPr>
              <a:spLocks noChangeArrowheads="1"/>
            </p:cNvSpPr>
            <p:nvPr/>
          </p:nvSpPr>
          <p:spPr bwMode="auto">
            <a:xfrm>
              <a:off x="3684" y="206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5</a:t>
              </a:r>
            </a:p>
          </p:txBody>
        </p:sp>
        <p:sp>
          <p:nvSpPr>
            <p:cNvPr id="44043" name="Oval 8"/>
            <p:cNvSpPr>
              <a:spLocks noChangeArrowheads="1"/>
            </p:cNvSpPr>
            <p:nvPr/>
          </p:nvSpPr>
          <p:spPr bwMode="auto">
            <a:xfrm>
              <a:off x="4104" y="206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2</a:t>
              </a:r>
            </a:p>
          </p:txBody>
        </p:sp>
        <p:sp>
          <p:nvSpPr>
            <p:cNvPr id="44044" name="Oval 9"/>
            <p:cNvSpPr>
              <a:spLocks noChangeArrowheads="1"/>
            </p:cNvSpPr>
            <p:nvPr/>
          </p:nvSpPr>
          <p:spPr bwMode="auto">
            <a:xfrm>
              <a:off x="4524" y="206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3</a:t>
              </a:r>
            </a:p>
          </p:txBody>
        </p:sp>
        <p:sp>
          <p:nvSpPr>
            <p:cNvPr id="44045" name="Oval 10"/>
            <p:cNvSpPr>
              <a:spLocks noChangeArrowheads="1"/>
            </p:cNvSpPr>
            <p:nvPr/>
          </p:nvSpPr>
          <p:spPr bwMode="auto">
            <a:xfrm>
              <a:off x="4944" y="206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1</a:t>
              </a:r>
            </a:p>
          </p:txBody>
        </p:sp>
      </p:grpSp>
    </p:spTree>
    <p:extLst>
      <p:ext uri="{BB962C8B-B14F-4D97-AF65-F5344CB8AC3E}">
        <p14:creationId xmlns:p14="http://schemas.microsoft.com/office/powerpoint/2010/main" val="1588252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7EF47B7-FB49-46D0-B81E-8F6AAED4214D}" type="slidenum">
              <a:rPr lang="en-US" altLang="en-US" sz="1400"/>
              <a:pPr eaLnBrk="1" hangingPunct="1"/>
              <a:t>2</a:t>
            </a:fld>
            <a:endParaRPr lang="en-US" altLang="en-US" sz="1400"/>
          </a:p>
        </p:txBody>
      </p:sp>
      <p:sp>
        <p:nvSpPr>
          <p:cNvPr id="7171" name="Rectangle 2"/>
          <p:cNvSpPr>
            <a:spLocks noGrp="1" noChangeArrowheads="1"/>
          </p:cNvSpPr>
          <p:nvPr>
            <p:ph type="title"/>
            <p:custDataLst>
              <p:tags r:id="rId2"/>
            </p:custDataLst>
          </p:nvPr>
        </p:nvSpPr>
        <p:spPr>
          <a:xfrm>
            <a:off x="2209800" y="228600"/>
            <a:ext cx="7772400" cy="1143000"/>
          </a:xfrm>
        </p:spPr>
        <p:txBody>
          <a:bodyPr/>
          <a:lstStyle/>
          <a:p>
            <a:pPr eaLnBrk="1" hangingPunct="1"/>
            <a:r>
              <a:rPr lang="en-US" altLang="en-US" sz="4000"/>
              <a:t>Applications of the Priority Queue</a:t>
            </a:r>
          </a:p>
        </p:txBody>
      </p:sp>
      <p:sp>
        <p:nvSpPr>
          <p:cNvPr id="57347" name="Rectangle 3"/>
          <p:cNvSpPr>
            <a:spLocks noGrp="1" noChangeArrowheads="1"/>
          </p:cNvSpPr>
          <p:nvPr>
            <p:ph type="body" idx="1"/>
            <p:custDataLst>
              <p:tags r:id="rId3"/>
            </p:custDataLst>
          </p:nvPr>
        </p:nvSpPr>
        <p:spPr>
          <a:xfrm>
            <a:off x="1905000" y="1676400"/>
            <a:ext cx="8382000" cy="4419600"/>
          </a:xfrm>
        </p:spPr>
        <p:txBody>
          <a:bodyPr>
            <a:normAutofit/>
          </a:bodyPr>
          <a:lstStyle/>
          <a:p>
            <a:pPr eaLnBrk="1" hangingPunct="1">
              <a:defRPr/>
            </a:pPr>
            <a:r>
              <a:rPr lang="en-US" dirty="0"/>
              <a:t>Select print jobs in order of decreasing </a:t>
            </a:r>
            <a:r>
              <a:rPr lang="en-US" dirty="0">
                <a:solidFill>
                  <a:srgbClr val="339933"/>
                </a:solidFill>
              </a:rPr>
              <a:t>length</a:t>
            </a:r>
          </a:p>
          <a:p>
            <a:pPr eaLnBrk="1" hangingPunct="1">
              <a:defRPr/>
            </a:pPr>
            <a:r>
              <a:rPr lang="en-US" dirty="0"/>
              <a:t>Forward packets on routers in order of </a:t>
            </a:r>
            <a:r>
              <a:rPr lang="en-US" dirty="0">
                <a:solidFill>
                  <a:srgbClr val="339933"/>
                </a:solidFill>
              </a:rPr>
              <a:t>urgency</a:t>
            </a:r>
          </a:p>
          <a:p>
            <a:pPr eaLnBrk="1" hangingPunct="1">
              <a:defRPr/>
            </a:pPr>
            <a:r>
              <a:rPr lang="en-US" dirty="0"/>
              <a:t>Select most </a:t>
            </a:r>
            <a:r>
              <a:rPr lang="en-US" dirty="0">
                <a:solidFill>
                  <a:srgbClr val="339933"/>
                </a:solidFill>
              </a:rPr>
              <a:t>frequent</a:t>
            </a:r>
            <a:r>
              <a:rPr lang="en-US" dirty="0"/>
              <a:t> symbols for compression</a:t>
            </a:r>
          </a:p>
          <a:p>
            <a:pPr eaLnBrk="1" hangingPunct="1">
              <a:defRPr/>
            </a:pPr>
            <a:r>
              <a:rPr lang="en-US" dirty="0"/>
              <a:t>Sort numbers, picking </a:t>
            </a:r>
            <a:r>
              <a:rPr lang="en-US" dirty="0">
                <a:solidFill>
                  <a:srgbClr val="339933"/>
                </a:solidFill>
              </a:rPr>
              <a:t>minimum</a:t>
            </a:r>
            <a:r>
              <a:rPr lang="en-US" dirty="0"/>
              <a:t> first</a:t>
            </a:r>
          </a:p>
          <a:p>
            <a:pPr eaLnBrk="1" hangingPunct="1">
              <a:defRPr/>
            </a:pPr>
            <a:endParaRPr lang="en-US" dirty="0"/>
          </a:p>
          <a:p>
            <a:pPr eaLnBrk="1" hangingPunct="1">
              <a:defRPr/>
            </a:pPr>
            <a:r>
              <a:rPr lang="en-US" dirty="0"/>
              <a:t>Anything</a:t>
            </a:r>
            <a:r>
              <a:rPr lang="en-US" b="1" dirty="0"/>
              <a:t> </a:t>
            </a:r>
            <a:r>
              <a:rPr lang="en-US" b="1" i="1" dirty="0"/>
              <a:t>greedy</a:t>
            </a:r>
            <a:endParaRPr lang="en-US" b="1" dirty="0"/>
          </a:p>
        </p:txBody>
      </p:sp>
    </p:spTree>
    <p:extLst>
      <p:ext uri="{BB962C8B-B14F-4D97-AF65-F5344CB8AC3E}">
        <p14:creationId xmlns:p14="http://schemas.microsoft.com/office/powerpoint/2010/main" val="3781699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25829F5-A1BE-4C1D-B035-C88BB3EFD8FC}" type="slidenum">
              <a:rPr lang="en-US" altLang="en-US" sz="1400">
                <a:latin typeface="Arial" panose="020B0604020202020204" pitchFamily="34" charset="0"/>
              </a:rPr>
              <a:pPr/>
              <a:t>29</a:t>
            </a:fld>
            <a:endParaRPr lang="en-US" altLang="en-US" sz="1400">
              <a:latin typeface="Arial" panose="020B0604020202020204" pitchFamily="34" charset="0"/>
            </a:endParaRPr>
          </a:p>
        </p:txBody>
      </p:sp>
      <p:sp>
        <p:nvSpPr>
          <p:cNvPr id="24579" name="Rectangle 2"/>
          <p:cNvSpPr>
            <a:spLocks noGrp="1" noChangeArrowheads="1"/>
          </p:cNvSpPr>
          <p:nvPr>
            <p:ph type="title"/>
          </p:nvPr>
        </p:nvSpPr>
        <p:spPr/>
        <p:txBody>
          <a:bodyPr/>
          <a:lstStyle/>
          <a:p>
            <a:pPr eaLnBrk="1" hangingPunct="1"/>
            <a:r>
              <a:rPr lang="en-US" altLang="en-US"/>
              <a:t>Analysis</a:t>
            </a:r>
          </a:p>
        </p:txBody>
      </p:sp>
      <p:sp>
        <p:nvSpPr>
          <p:cNvPr id="24580" name="Rectangle 3"/>
          <p:cNvSpPr>
            <a:spLocks noGrp="1" noChangeArrowheads="1"/>
          </p:cNvSpPr>
          <p:nvPr>
            <p:ph type="body" idx="1"/>
          </p:nvPr>
        </p:nvSpPr>
        <p:spPr>
          <a:xfrm>
            <a:off x="2209800" y="1447800"/>
            <a:ext cx="8229600" cy="5029200"/>
          </a:xfrm>
        </p:spPr>
        <p:txBody>
          <a:bodyPr/>
          <a:lstStyle/>
          <a:p>
            <a:pPr eaLnBrk="1" hangingPunct="1"/>
            <a:endParaRPr lang="en-US" altLang="en-US"/>
          </a:p>
          <a:p>
            <a:pPr eaLnBrk="1" hangingPunct="1"/>
            <a:r>
              <a:rPr lang="en-US" altLang="en-US"/>
              <a:t>Construct the heap	 </a:t>
            </a:r>
            <a:r>
              <a:rPr lang="en-US" altLang="en-US" sz="2400">
                <a:solidFill>
                  <a:schemeClr val="accent2"/>
                </a:solidFill>
                <a:latin typeface="Verdana" panose="020B0604030504040204" pitchFamily="34" charset="0"/>
              </a:rPr>
              <a:t>O(n log n)</a:t>
            </a:r>
          </a:p>
          <a:p>
            <a:pPr eaLnBrk="1" hangingPunct="1"/>
            <a:endParaRPr lang="en-US" altLang="en-US" sz="2400">
              <a:solidFill>
                <a:schemeClr val="accent2"/>
              </a:solidFill>
              <a:latin typeface="Verdana" panose="020B0604030504040204" pitchFamily="34" charset="0"/>
            </a:endParaRPr>
          </a:p>
          <a:p>
            <a:pPr eaLnBrk="1" hangingPunct="1"/>
            <a:endParaRPr lang="en-US" altLang="en-US" sz="2400">
              <a:solidFill>
                <a:schemeClr val="accent2"/>
              </a:solidFill>
              <a:latin typeface="Verdana" panose="020B0604030504040204" pitchFamily="34" charset="0"/>
            </a:endParaRPr>
          </a:p>
          <a:p>
            <a:pPr eaLnBrk="1" hangingPunct="1"/>
            <a:r>
              <a:rPr lang="en-US" altLang="en-US"/>
              <a:t>Remove and re-heap	 </a:t>
            </a:r>
            <a:r>
              <a:rPr lang="en-US" altLang="en-US" sz="2400">
                <a:solidFill>
                  <a:schemeClr val="accent2"/>
                </a:solidFill>
                <a:latin typeface="Verdana" panose="020B0604030504040204" pitchFamily="34" charset="0"/>
              </a:rPr>
              <a:t>O(log n)</a:t>
            </a:r>
          </a:p>
          <a:p>
            <a:pPr lvl="1" eaLnBrk="1" hangingPunct="1"/>
            <a:r>
              <a:rPr lang="en-US" altLang="en-US" sz="2000">
                <a:latin typeface="Verdana" panose="020B0604030504040204" pitchFamily="34" charset="0"/>
              </a:rPr>
              <a:t>Do this n times	</a:t>
            </a:r>
            <a:r>
              <a:rPr lang="en-US" altLang="en-US" sz="2000">
                <a:solidFill>
                  <a:schemeClr val="accent2"/>
                </a:solidFill>
                <a:latin typeface="Verdana" panose="020B0604030504040204" pitchFamily="34" charset="0"/>
              </a:rPr>
              <a:t>	 O(n log n)</a:t>
            </a:r>
          </a:p>
          <a:p>
            <a:pPr eaLnBrk="1" hangingPunct="1"/>
            <a:endParaRPr lang="en-US" altLang="en-US"/>
          </a:p>
          <a:p>
            <a:pPr eaLnBrk="1" hangingPunct="1"/>
            <a:endParaRPr lang="en-US" altLang="en-US"/>
          </a:p>
          <a:p>
            <a:pPr eaLnBrk="1" hangingPunct="1"/>
            <a:r>
              <a:rPr lang="en-US" altLang="en-US"/>
              <a:t>Total time		 </a:t>
            </a:r>
            <a:r>
              <a:rPr lang="en-US" altLang="en-US" sz="2400">
                <a:solidFill>
                  <a:schemeClr val="accent2"/>
                </a:solidFill>
                <a:latin typeface="Verdana" panose="020B0604030504040204" pitchFamily="34" charset="0"/>
              </a:rPr>
              <a:t>O(n log n) + O(n log n)</a:t>
            </a:r>
            <a:endParaRPr lang="en-US" altLang="en-US"/>
          </a:p>
        </p:txBody>
      </p:sp>
    </p:spTree>
    <p:extLst>
      <p:ext uri="{BB962C8B-B14F-4D97-AF65-F5344CB8AC3E}">
        <p14:creationId xmlns:p14="http://schemas.microsoft.com/office/powerpoint/2010/main" val="30129264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13" name="Rectangle 2"/>
          <p:cNvSpPr>
            <a:spLocks noGrp="1" noChangeArrowheads="1"/>
          </p:cNvSpPr>
          <p:nvPr>
            <p:ph type="title"/>
          </p:nvPr>
        </p:nvSpPr>
        <p:spPr/>
        <p:txBody>
          <a:bodyPr rtlCol="0">
            <a:normAutofit/>
          </a:bodyPr>
          <a:lstStyle/>
          <a:p>
            <a:pPr>
              <a:defRPr/>
            </a:pPr>
            <a:r>
              <a:rPr lang="en-US"/>
              <a:t>Vector-based Heap Implementation</a:t>
            </a:r>
          </a:p>
        </p:txBody>
      </p:sp>
      <p:sp>
        <p:nvSpPr>
          <p:cNvPr id="2052" name="Rectangle 3" descr="Rectangle: Click to edit Master text styles&#10;Second level&#10;Third level&#10;Fourth level&#10;Fifth level"/>
          <p:cNvSpPr>
            <a:spLocks noGrp="1" noChangeArrowheads="1"/>
          </p:cNvSpPr>
          <p:nvPr>
            <p:ph type="body" idx="1"/>
          </p:nvPr>
        </p:nvSpPr>
        <p:spPr>
          <a:xfrm>
            <a:off x="2209800" y="1600200"/>
            <a:ext cx="4419600" cy="4876800"/>
          </a:xfrm>
        </p:spPr>
        <p:txBody>
          <a:bodyPr/>
          <a:lstStyle/>
          <a:p>
            <a:pPr eaLnBrk="1" hangingPunct="1">
              <a:lnSpc>
                <a:spcPct val="90000"/>
              </a:lnSpc>
              <a:buFont typeface="Times" panose="02020603050405020304" pitchFamily="18" charset="0"/>
              <a:buChar char="•"/>
            </a:pPr>
            <a:r>
              <a:rPr lang="en-US" altLang="en-US" sz="2000"/>
              <a:t>We can represent a heap with </a:t>
            </a:r>
            <a:r>
              <a:rPr lang="en-US" altLang="en-US" sz="2000" b="1" i="1">
                <a:latin typeface="Times New Roman" panose="02020603050405020304" pitchFamily="18" charset="0"/>
              </a:rPr>
              <a:t>n</a:t>
            </a:r>
            <a:r>
              <a:rPr lang="en-US" altLang="en-US" sz="2000"/>
              <a:t> keys by means of a vector of length </a:t>
            </a:r>
            <a:r>
              <a:rPr lang="en-US" altLang="en-US" sz="2000" b="1" i="1">
                <a:latin typeface="Times New Roman" panose="02020603050405020304" pitchFamily="18" charset="0"/>
              </a:rPr>
              <a:t>n</a:t>
            </a:r>
            <a:endParaRPr lang="en-US" altLang="en-US" sz="2000"/>
          </a:p>
          <a:p>
            <a:pPr eaLnBrk="1" hangingPunct="1">
              <a:lnSpc>
                <a:spcPct val="90000"/>
              </a:lnSpc>
              <a:buFont typeface="Times" panose="02020603050405020304" pitchFamily="18" charset="0"/>
              <a:buChar char="•"/>
            </a:pPr>
            <a:r>
              <a:rPr lang="en-US" altLang="en-US" sz="2000"/>
              <a:t>For the node at rank </a:t>
            </a:r>
            <a:r>
              <a:rPr lang="en-US" altLang="en-US" sz="2000" b="1" i="1">
                <a:latin typeface="Times New Roman" panose="02020603050405020304" pitchFamily="18" charset="0"/>
              </a:rPr>
              <a:t>i</a:t>
            </a:r>
            <a:endParaRPr lang="en-US" altLang="en-US" sz="2000"/>
          </a:p>
          <a:p>
            <a:pPr lvl="1" eaLnBrk="1" hangingPunct="1">
              <a:lnSpc>
                <a:spcPct val="90000"/>
              </a:lnSpc>
              <a:buFont typeface="Times" panose="02020603050405020304" pitchFamily="18" charset="0"/>
              <a:buChar char="•"/>
            </a:pPr>
            <a:r>
              <a:rPr lang="en-US" altLang="en-US" sz="1800"/>
              <a:t>the left child is at rank </a:t>
            </a:r>
            <a:r>
              <a:rPr lang="en-US" altLang="en-US" sz="1800">
                <a:latin typeface="Times New Roman" panose="02020603050405020304" pitchFamily="18" charset="0"/>
              </a:rPr>
              <a:t>2</a:t>
            </a:r>
            <a:r>
              <a:rPr lang="en-US" altLang="en-US" sz="1800" b="1" i="1">
                <a:latin typeface="Times New Roman" panose="02020603050405020304" pitchFamily="18" charset="0"/>
              </a:rPr>
              <a:t>i</a:t>
            </a:r>
            <a:r>
              <a:rPr lang="en-US" altLang="en-US" sz="1800">
                <a:latin typeface="Times New Roman" panose="02020603050405020304" pitchFamily="18" charset="0"/>
              </a:rPr>
              <a:t>+1</a:t>
            </a:r>
          </a:p>
          <a:p>
            <a:pPr lvl="1" eaLnBrk="1" hangingPunct="1">
              <a:lnSpc>
                <a:spcPct val="90000"/>
              </a:lnSpc>
              <a:buFont typeface="Times" panose="02020603050405020304" pitchFamily="18" charset="0"/>
              <a:buChar char="•"/>
            </a:pPr>
            <a:r>
              <a:rPr lang="en-US" altLang="en-US" sz="1800"/>
              <a:t>the right child is at rank </a:t>
            </a:r>
            <a:r>
              <a:rPr lang="en-US" altLang="en-US" sz="1800">
                <a:latin typeface="Times New Roman" panose="02020603050405020304" pitchFamily="18" charset="0"/>
                <a:cs typeface="Times New Roman" panose="02020603050405020304" pitchFamily="18" charset="0"/>
              </a:rPr>
              <a:t>2</a:t>
            </a:r>
            <a:r>
              <a:rPr lang="en-US" altLang="en-US" sz="1800" b="1" i="1">
                <a:latin typeface="Times New Roman" panose="02020603050405020304" pitchFamily="18" charset="0"/>
                <a:cs typeface="Times New Roman" panose="02020603050405020304" pitchFamily="18" charset="0"/>
              </a:rPr>
              <a:t>i </a:t>
            </a:r>
            <a:r>
              <a:rPr lang="en-US" altLang="en-US" sz="1800">
                <a:latin typeface="Times New Roman" panose="02020603050405020304" pitchFamily="18" charset="0"/>
                <a:cs typeface="Times New Roman" panose="02020603050405020304" pitchFamily="18" charset="0"/>
                <a:sym typeface="Symbol" panose="05050102010706020507" pitchFamily="18" charset="2"/>
              </a:rPr>
              <a:t>+2</a:t>
            </a:r>
          </a:p>
          <a:p>
            <a:pPr lvl="1" eaLnBrk="1" hangingPunct="1">
              <a:lnSpc>
                <a:spcPct val="90000"/>
              </a:lnSpc>
              <a:buFont typeface="Times" panose="02020603050405020304" pitchFamily="18" charset="0"/>
              <a:buChar char="•"/>
            </a:pPr>
            <a:r>
              <a:rPr lang="en-US" altLang="en-US" sz="1800"/>
              <a:t>parent is</a:t>
            </a:r>
          </a:p>
          <a:p>
            <a:pPr eaLnBrk="1" hangingPunct="1">
              <a:lnSpc>
                <a:spcPct val="90000"/>
              </a:lnSpc>
              <a:buFont typeface="Times" panose="02020603050405020304" pitchFamily="18" charset="0"/>
              <a:buChar char="•"/>
            </a:pPr>
            <a:r>
              <a:rPr lang="en-US" altLang="en-US" sz="2000"/>
              <a:t>Links between nodes are not explicitly stored</a:t>
            </a:r>
          </a:p>
          <a:p>
            <a:pPr eaLnBrk="1" hangingPunct="1">
              <a:lnSpc>
                <a:spcPct val="90000"/>
              </a:lnSpc>
              <a:buFont typeface="Times" panose="02020603050405020304" pitchFamily="18" charset="0"/>
              <a:buChar char="•"/>
            </a:pPr>
            <a:r>
              <a:rPr lang="en-US" altLang="en-US" sz="2000"/>
              <a:t>The leaves are not represented</a:t>
            </a:r>
          </a:p>
          <a:p>
            <a:pPr eaLnBrk="1" hangingPunct="1">
              <a:lnSpc>
                <a:spcPct val="90000"/>
              </a:lnSpc>
              <a:buFont typeface="Times" panose="02020603050405020304" pitchFamily="18" charset="0"/>
              <a:buChar char="•"/>
            </a:pPr>
            <a:r>
              <a:rPr lang="en-US" altLang="en-US" sz="2000"/>
              <a:t>Operation insertItem corresponds to inserting at rank </a:t>
            </a:r>
            <a:r>
              <a:rPr lang="en-US" altLang="en-US" sz="2000" b="1" i="1">
                <a:latin typeface="Times New Roman" panose="02020603050405020304" pitchFamily="18" charset="0"/>
              </a:rPr>
              <a:t>n </a:t>
            </a:r>
            <a:endParaRPr lang="en-US" altLang="en-US" sz="2000">
              <a:latin typeface="Times New Roman" panose="02020603050405020304" pitchFamily="18" charset="0"/>
            </a:endParaRPr>
          </a:p>
          <a:p>
            <a:pPr eaLnBrk="1" hangingPunct="1">
              <a:lnSpc>
                <a:spcPct val="90000"/>
              </a:lnSpc>
              <a:buFont typeface="Times" panose="02020603050405020304" pitchFamily="18" charset="0"/>
              <a:buChar char="•"/>
            </a:pPr>
            <a:r>
              <a:rPr lang="en-US" altLang="en-US" sz="2000"/>
              <a:t>Operation removeMin corresponds to removing at rank </a:t>
            </a:r>
            <a:r>
              <a:rPr lang="en-US" altLang="en-US" sz="2000" b="1" i="1">
                <a:latin typeface="Times New Roman" panose="02020603050405020304" pitchFamily="18" charset="0"/>
              </a:rPr>
              <a:t>n</a:t>
            </a:r>
            <a:r>
              <a:rPr lang="en-US" altLang="en-US" sz="2000">
                <a:latin typeface="Times New Roman" panose="02020603050405020304" pitchFamily="18" charset="0"/>
              </a:rPr>
              <a:t>-1</a:t>
            </a:r>
          </a:p>
          <a:p>
            <a:pPr eaLnBrk="1" hangingPunct="1">
              <a:lnSpc>
                <a:spcPct val="90000"/>
              </a:lnSpc>
              <a:buFont typeface="Times" panose="02020603050405020304" pitchFamily="18" charset="0"/>
              <a:buChar char="•"/>
            </a:pPr>
            <a:r>
              <a:rPr lang="en-US" altLang="en-US" sz="2000"/>
              <a:t>Yields in-place heap-sort</a:t>
            </a:r>
          </a:p>
        </p:txBody>
      </p:sp>
      <p:grpSp>
        <p:nvGrpSpPr>
          <p:cNvPr id="2053" name="Group 4"/>
          <p:cNvGrpSpPr>
            <a:grpSpLocks/>
          </p:cNvGrpSpPr>
          <p:nvPr/>
        </p:nvGrpSpPr>
        <p:grpSpPr bwMode="auto">
          <a:xfrm>
            <a:off x="6477000" y="1882775"/>
            <a:ext cx="3733800" cy="2154238"/>
            <a:chOff x="3024" y="1296"/>
            <a:chExt cx="2381" cy="1373"/>
          </a:xfrm>
        </p:grpSpPr>
        <p:sp>
          <p:nvSpPr>
            <p:cNvPr id="68629" name="Oval 5"/>
            <p:cNvSpPr>
              <a:spLocks noChangeArrowheads="1"/>
            </p:cNvSpPr>
            <p:nvPr/>
          </p:nvSpPr>
          <p:spPr bwMode="auto">
            <a:xfrm>
              <a:off x="4368" y="1296"/>
              <a:ext cx="240" cy="24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2</a:t>
              </a:r>
            </a:p>
          </p:txBody>
        </p:sp>
        <p:sp>
          <p:nvSpPr>
            <p:cNvPr id="68630" name="Oval 6"/>
            <p:cNvSpPr>
              <a:spLocks noChangeArrowheads="1"/>
            </p:cNvSpPr>
            <p:nvPr/>
          </p:nvSpPr>
          <p:spPr bwMode="auto">
            <a:xfrm>
              <a:off x="4977" y="1680"/>
              <a:ext cx="240" cy="24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6</a:t>
              </a:r>
            </a:p>
          </p:txBody>
        </p:sp>
        <p:sp>
          <p:nvSpPr>
            <p:cNvPr id="68631" name="Oval 7"/>
            <p:cNvSpPr>
              <a:spLocks noChangeArrowheads="1"/>
            </p:cNvSpPr>
            <p:nvPr/>
          </p:nvSpPr>
          <p:spPr bwMode="auto">
            <a:xfrm>
              <a:off x="3652" y="1680"/>
              <a:ext cx="240" cy="24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5</a:t>
              </a:r>
            </a:p>
          </p:txBody>
        </p:sp>
        <p:sp>
          <p:nvSpPr>
            <p:cNvPr id="68632" name="Oval 8"/>
            <p:cNvSpPr>
              <a:spLocks noChangeArrowheads="1"/>
            </p:cNvSpPr>
            <p:nvPr/>
          </p:nvSpPr>
          <p:spPr bwMode="auto">
            <a:xfrm>
              <a:off x="4094" y="2064"/>
              <a:ext cx="240" cy="24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7</a:t>
              </a:r>
            </a:p>
          </p:txBody>
        </p:sp>
        <p:sp>
          <p:nvSpPr>
            <p:cNvPr id="2068" name="Rectangle 9"/>
            <p:cNvSpPr>
              <a:spLocks noChangeAspect="1" noChangeArrowheads="1"/>
            </p:cNvSpPr>
            <p:nvPr/>
          </p:nvSpPr>
          <p:spPr bwMode="auto">
            <a:xfrm>
              <a:off x="3907" y="249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2069" name="Rectangle 10"/>
            <p:cNvSpPr>
              <a:spLocks noChangeAspect="1" noChangeArrowheads="1"/>
            </p:cNvSpPr>
            <p:nvPr/>
          </p:nvSpPr>
          <p:spPr bwMode="auto">
            <a:xfrm>
              <a:off x="4348" y="249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2070" name="Rectangle 11"/>
            <p:cNvSpPr>
              <a:spLocks noChangeAspect="1" noChangeArrowheads="1"/>
            </p:cNvSpPr>
            <p:nvPr/>
          </p:nvSpPr>
          <p:spPr bwMode="auto">
            <a:xfrm>
              <a:off x="4790" y="2064"/>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2071" name="Rectangle 12"/>
            <p:cNvSpPr>
              <a:spLocks noChangeAspect="1" noChangeArrowheads="1"/>
            </p:cNvSpPr>
            <p:nvPr/>
          </p:nvSpPr>
          <p:spPr bwMode="auto">
            <a:xfrm>
              <a:off x="5232" y="2064"/>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cxnSp>
          <p:nvCxnSpPr>
            <p:cNvPr id="2072" name="AutoShape 13"/>
            <p:cNvCxnSpPr>
              <a:cxnSpLocks noChangeShapeType="1"/>
              <a:stCxn id="68629" idx="3"/>
              <a:endCxn id="68631" idx="7"/>
            </p:cNvCxnSpPr>
            <p:nvPr/>
          </p:nvCxnSpPr>
          <p:spPr bwMode="auto">
            <a:xfrm flipH="1">
              <a:off x="3857" y="1507"/>
              <a:ext cx="546" cy="20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073" name="AutoShape 14"/>
            <p:cNvCxnSpPr>
              <a:cxnSpLocks noChangeShapeType="1"/>
              <a:stCxn id="68630" idx="1"/>
              <a:endCxn id="68629" idx="5"/>
            </p:cNvCxnSpPr>
            <p:nvPr/>
          </p:nvCxnSpPr>
          <p:spPr bwMode="auto">
            <a:xfrm flipH="1" flipV="1">
              <a:off x="4573" y="1507"/>
              <a:ext cx="439" cy="20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074" name="AutoShape 15"/>
            <p:cNvCxnSpPr>
              <a:cxnSpLocks noChangeShapeType="1"/>
              <a:stCxn id="2071" idx="0"/>
              <a:endCxn id="68630" idx="5"/>
            </p:cNvCxnSpPr>
            <p:nvPr/>
          </p:nvCxnSpPr>
          <p:spPr bwMode="auto">
            <a:xfrm flipH="1" flipV="1">
              <a:off x="5182" y="1891"/>
              <a:ext cx="137" cy="16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075" name="AutoShape 16"/>
            <p:cNvCxnSpPr>
              <a:cxnSpLocks noChangeShapeType="1"/>
              <a:stCxn id="2070" idx="0"/>
              <a:endCxn id="68630" idx="3"/>
            </p:cNvCxnSpPr>
            <p:nvPr/>
          </p:nvCxnSpPr>
          <p:spPr bwMode="auto">
            <a:xfrm flipV="1">
              <a:off x="4877" y="1891"/>
              <a:ext cx="135" cy="16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076" name="AutoShape 17"/>
            <p:cNvCxnSpPr>
              <a:cxnSpLocks noChangeShapeType="1"/>
              <a:stCxn id="2069" idx="0"/>
              <a:endCxn id="68632" idx="5"/>
            </p:cNvCxnSpPr>
            <p:nvPr/>
          </p:nvCxnSpPr>
          <p:spPr bwMode="auto">
            <a:xfrm flipH="1" flipV="1">
              <a:off x="4299" y="2275"/>
              <a:ext cx="136" cy="21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077" name="AutoShape 18"/>
            <p:cNvCxnSpPr>
              <a:cxnSpLocks noChangeShapeType="1"/>
              <a:stCxn id="2068" idx="0"/>
              <a:endCxn id="68632" idx="3"/>
            </p:cNvCxnSpPr>
            <p:nvPr/>
          </p:nvCxnSpPr>
          <p:spPr bwMode="auto">
            <a:xfrm flipV="1">
              <a:off x="3994" y="2275"/>
              <a:ext cx="135" cy="21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078" name="AutoShape 19"/>
            <p:cNvCxnSpPr>
              <a:cxnSpLocks noChangeShapeType="1"/>
              <a:stCxn id="68645" idx="7"/>
              <a:endCxn id="68631" idx="3"/>
            </p:cNvCxnSpPr>
            <p:nvPr/>
          </p:nvCxnSpPr>
          <p:spPr bwMode="auto">
            <a:xfrm flipV="1">
              <a:off x="3416" y="1891"/>
              <a:ext cx="271" cy="20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079" name="AutoShape 20"/>
            <p:cNvCxnSpPr>
              <a:cxnSpLocks noChangeShapeType="1"/>
              <a:stCxn id="68632" idx="1"/>
              <a:endCxn id="68631" idx="5"/>
            </p:cNvCxnSpPr>
            <p:nvPr/>
          </p:nvCxnSpPr>
          <p:spPr bwMode="auto">
            <a:xfrm flipH="1" flipV="1">
              <a:off x="3857" y="1891"/>
              <a:ext cx="272" cy="20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68645" name="Oval 21"/>
            <p:cNvSpPr>
              <a:spLocks noChangeArrowheads="1"/>
            </p:cNvSpPr>
            <p:nvPr/>
          </p:nvSpPr>
          <p:spPr bwMode="auto">
            <a:xfrm>
              <a:off x="3211" y="2064"/>
              <a:ext cx="240" cy="24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9</a:t>
              </a:r>
            </a:p>
          </p:txBody>
        </p:sp>
        <p:sp>
          <p:nvSpPr>
            <p:cNvPr id="2081" name="Rectangle 22"/>
            <p:cNvSpPr>
              <a:spLocks noChangeAspect="1" noChangeArrowheads="1"/>
            </p:cNvSpPr>
            <p:nvPr/>
          </p:nvSpPr>
          <p:spPr bwMode="auto">
            <a:xfrm>
              <a:off x="3024" y="249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2082" name="Rectangle 23"/>
            <p:cNvSpPr>
              <a:spLocks noChangeAspect="1" noChangeArrowheads="1"/>
            </p:cNvSpPr>
            <p:nvPr/>
          </p:nvSpPr>
          <p:spPr bwMode="auto">
            <a:xfrm>
              <a:off x="3465" y="249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cxnSp>
          <p:nvCxnSpPr>
            <p:cNvPr id="2083" name="AutoShape 24"/>
            <p:cNvCxnSpPr>
              <a:cxnSpLocks noChangeShapeType="1"/>
              <a:stCxn id="2082" idx="0"/>
              <a:endCxn id="68645" idx="5"/>
            </p:cNvCxnSpPr>
            <p:nvPr/>
          </p:nvCxnSpPr>
          <p:spPr bwMode="auto">
            <a:xfrm flipH="1" flipV="1">
              <a:off x="3416" y="2275"/>
              <a:ext cx="136" cy="21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084" name="AutoShape 25"/>
            <p:cNvCxnSpPr>
              <a:cxnSpLocks noChangeShapeType="1"/>
              <a:stCxn id="2081" idx="0"/>
              <a:endCxn id="68645" idx="3"/>
            </p:cNvCxnSpPr>
            <p:nvPr/>
          </p:nvCxnSpPr>
          <p:spPr bwMode="auto">
            <a:xfrm flipV="1">
              <a:off x="3111" y="2275"/>
              <a:ext cx="135" cy="21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
        <p:nvSpPr>
          <p:cNvPr id="68618" name="Rectangle 28"/>
          <p:cNvSpPr>
            <a:spLocks noChangeArrowheads="1"/>
          </p:cNvSpPr>
          <p:nvPr/>
        </p:nvSpPr>
        <p:spPr bwMode="auto">
          <a:xfrm>
            <a:off x="7086600" y="4473575"/>
            <a:ext cx="571500" cy="571500"/>
          </a:xfrm>
          <a:prstGeom prst="rect">
            <a:avLst/>
          </a:prstGeom>
          <a:solidFill>
            <a:schemeClr val="accent1"/>
          </a:solidFill>
          <a:ln w="28575">
            <a:solidFill>
              <a:schemeClr val="tx1"/>
            </a:solidFill>
            <a:miter lim="800000"/>
            <a:headEnd/>
            <a:tailEnd/>
          </a:ln>
        </p:spPr>
        <p:txBody>
          <a:bodyPr wrap="none" anchor="ctr"/>
          <a:lstStyle/>
          <a:p>
            <a:pPr>
              <a:defRPr/>
            </a:pPr>
            <a:r>
              <a:rPr lang="en-US" dirty="0">
                <a:solidFill>
                  <a:schemeClr val="accent1">
                    <a:lumMod val="20000"/>
                    <a:lumOff val="80000"/>
                  </a:schemeClr>
                </a:solidFill>
                <a:latin typeface="Times New Roman" charset="0"/>
              </a:rPr>
              <a:t>2</a:t>
            </a:r>
          </a:p>
        </p:txBody>
      </p:sp>
      <p:sp>
        <p:nvSpPr>
          <p:cNvPr id="68619" name="Rectangle 29"/>
          <p:cNvSpPr>
            <a:spLocks noChangeArrowheads="1"/>
          </p:cNvSpPr>
          <p:nvPr/>
        </p:nvSpPr>
        <p:spPr bwMode="auto">
          <a:xfrm>
            <a:off x="7658100" y="4473575"/>
            <a:ext cx="571500" cy="571500"/>
          </a:xfrm>
          <a:prstGeom prst="rect">
            <a:avLst/>
          </a:prstGeom>
          <a:solidFill>
            <a:schemeClr val="accent1"/>
          </a:solidFill>
          <a:ln w="28575">
            <a:solidFill>
              <a:schemeClr val="tx1"/>
            </a:solidFill>
            <a:miter lim="800000"/>
            <a:headEnd/>
            <a:tailEnd/>
          </a:ln>
        </p:spPr>
        <p:txBody>
          <a:bodyPr wrap="none" anchor="ctr"/>
          <a:lstStyle/>
          <a:p>
            <a:pPr>
              <a:defRPr/>
            </a:pPr>
            <a:r>
              <a:rPr lang="en-US" dirty="0">
                <a:solidFill>
                  <a:schemeClr val="accent1">
                    <a:lumMod val="20000"/>
                    <a:lumOff val="80000"/>
                  </a:schemeClr>
                </a:solidFill>
                <a:latin typeface="Times New Roman" charset="0"/>
              </a:rPr>
              <a:t>5</a:t>
            </a:r>
          </a:p>
        </p:txBody>
      </p:sp>
      <p:sp>
        <p:nvSpPr>
          <p:cNvPr id="68620" name="Rectangle 30"/>
          <p:cNvSpPr>
            <a:spLocks noChangeArrowheads="1"/>
          </p:cNvSpPr>
          <p:nvPr/>
        </p:nvSpPr>
        <p:spPr bwMode="auto">
          <a:xfrm>
            <a:off x="8229600" y="4473575"/>
            <a:ext cx="571500" cy="571500"/>
          </a:xfrm>
          <a:prstGeom prst="rect">
            <a:avLst/>
          </a:prstGeom>
          <a:solidFill>
            <a:schemeClr val="accent1"/>
          </a:solidFill>
          <a:ln w="28575">
            <a:solidFill>
              <a:schemeClr val="tx1"/>
            </a:solidFill>
            <a:miter lim="800000"/>
            <a:headEnd/>
            <a:tailEnd/>
          </a:ln>
        </p:spPr>
        <p:txBody>
          <a:bodyPr wrap="none" anchor="ctr"/>
          <a:lstStyle/>
          <a:p>
            <a:pPr>
              <a:defRPr/>
            </a:pPr>
            <a:r>
              <a:rPr lang="en-US" dirty="0">
                <a:solidFill>
                  <a:schemeClr val="accent1">
                    <a:lumMod val="20000"/>
                    <a:lumOff val="80000"/>
                  </a:schemeClr>
                </a:solidFill>
                <a:latin typeface="Times New Roman" charset="0"/>
              </a:rPr>
              <a:t>6</a:t>
            </a:r>
          </a:p>
        </p:txBody>
      </p:sp>
      <p:sp>
        <p:nvSpPr>
          <p:cNvPr id="68621" name="Rectangle 31"/>
          <p:cNvSpPr>
            <a:spLocks noChangeArrowheads="1"/>
          </p:cNvSpPr>
          <p:nvPr/>
        </p:nvSpPr>
        <p:spPr bwMode="auto">
          <a:xfrm>
            <a:off x="8801100" y="4473575"/>
            <a:ext cx="571500" cy="571500"/>
          </a:xfrm>
          <a:prstGeom prst="rect">
            <a:avLst/>
          </a:prstGeom>
          <a:solidFill>
            <a:schemeClr val="accent1"/>
          </a:solidFill>
          <a:ln w="28575">
            <a:solidFill>
              <a:schemeClr val="tx1"/>
            </a:solidFill>
            <a:miter lim="800000"/>
            <a:headEnd/>
            <a:tailEnd/>
          </a:ln>
        </p:spPr>
        <p:txBody>
          <a:bodyPr wrap="none" anchor="ctr"/>
          <a:lstStyle/>
          <a:p>
            <a:pPr>
              <a:defRPr/>
            </a:pPr>
            <a:r>
              <a:rPr lang="en-US" dirty="0">
                <a:solidFill>
                  <a:schemeClr val="accent1">
                    <a:lumMod val="20000"/>
                    <a:lumOff val="80000"/>
                  </a:schemeClr>
                </a:solidFill>
                <a:latin typeface="Times New Roman" charset="0"/>
              </a:rPr>
              <a:t>9</a:t>
            </a:r>
          </a:p>
        </p:txBody>
      </p:sp>
      <p:sp>
        <p:nvSpPr>
          <p:cNvPr id="68622" name="Rectangle 32"/>
          <p:cNvSpPr>
            <a:spLocks noChangeArrowheads="1"/>
          </p:cNvSpPr>
          <p:nvPr/>
        </p:nvSpPr>
        <p:spPr bwMode="auto">
          <a:xfrm>
            <a:off x="9372600" y="4473575"/>
            <a:ext cx="571500" cy="571500"/>
          </a:xfrm>
          <a:prstGeom prst="rect">
            <a:avLst/>
          </a:prstGeom>
          <a:solidFill>
            <a:schemeClr val="accent1"/>
          </a:solidFill>
          <a:ln w="28575">
            <a:solidFill>
              <a:schemeClr val="tx1"/>
            </a:solidFill>
            <a:miter lim="800000"/>
            <a:headEnd/>
            <a:tailEnd/>
          </a:ln>
        </p:spPr>
        <p:txBody>
          <a:bodyPr wrap="none" anchor="ctr"/>
          <a:lstStyle/>
          <a:p>
            <a:pPr>
              <a:defRPr/>
            </a:pPr>
            <a:r>
              <a:rPr lang="en-US" dirty="0">
                <a:solidFill>
                  <a:schemeClr val="accent1">
                    <a:lumMod val="20000"/>
                    <a:lumOff val="80000"/>
                  </a:schemeClr>
                </a:solidFill>
                <a:latin typeface="Times New Roman" charset="0"/>
              </a:rPr>
              <a:t>7</a:t>
            </a:r>
          </a:p>
        </p:txBody>
      </p:sp>
      <p:sp>
        <p:nvSpPr>
          <p:cNvPr id="2059" name="Rectangle 33"/>
          <p:cNvSpPr>
            <a:spLocks noChangeArrowheads="1"/>
          </p:cNvSpPr>
          <p:nvPr/>
        </p:nvSpPr>
        <p:spPr bwMode="auto">
          <a:xfrm>
            <a:off x="7229475" y="5045076"/>
            <a:ext cx="2746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0D21FF"/>
                </a:solidFill>
                <a:latin typeface="Times New Roman" panose="02020603050405020304" pitchFamily="18" charset="0"/>
              </a:rPr>
              <a:t>0</a:t>
            </a:r>
            <a:endParaRPr lang="en-US" altLang="en-US">
              <a:solidFill>
                <a:srgbClr val="0D21FF"/>
              </a:solidFill>
              <a:latin typeface="Calibri" panose="020F0502020204030204" pitchFamily="34" charset="0"/>
            </a:endParaRPr>
          </a:p>
        </p:txBody>
      </p:sp>
      <p:sp>
        <p:nvSpPr>
          <p:cNvPr id="2060" name="Rectangle 34"/>
          <p:cNvSpPr>
            <a:spLocks noChangeArrowheads="1"/>
          </p:cNvSpPr>
          <p:nvPr/>
        </p:nvSpPr>
        <p:spPr bwMode="auto">
          <a:xfrm>
            <a:off x="7800975" y="5045076"/>
            <a:ext cx="2746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0D21FF"/>
                </a:solidFill>
                <a:latin typeface="Times New Roman" panose="02020603050405020304" pitchFamily="18" charset="0"/>
              </a:rPr>
              <a:t>1</a:t>
            </a:r>
            <a:endParaRPr lang="en-US" altLang="en-US">
              <a:solidFill>
                <a:srgbClr val="0D21FF"/>
              </a:solidFill>
              <a:latin typeface="Calibri" panose="020F0502020204030204" pitchFamily="34" charset="0"/>
            </a:endParaRPr>
          </a:p>
        </p:txBody>
      </p:sp>
      <p:sp>
        <p:nvSpPr>
          <p:cNvPr id="2061" name="Rectangle 35"/>
          <p:cNvSpPr>
            <a:spLocks noChangeArrowheads="1"/>
          </p:cNvSpPr>
          <p:nvPr/>
        </p:nvSpPr>
        <p:spPr bwMode="auto">
          <a:xfrm>
            <a:off x="8372475" y="5045076"/>
            <a:ext cx="2746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0D21FF"/>
                </a:solidFill>
                <a:latin typeface="Times New Roman" panose="02020603050405020304" pitchFamily="18" charset="0"/>
              </a:rPr>
              <a:t>2</a:t>
            </a:r>
            <a:endParaRPr lang="en-US" altLang="en-US">
              <a:solidFill>
                <a:srgbClr val="0D21FF"/>
              </a:solidFill>
              <a:latin typeface="Calibri" panose="020F0502020204030204" pitchFamily="34" charset="0"/>
            </a:endParaRPr>
          </a:p>
        </p:txBody>
      </p:sp>
      <p:sp>
        <p:nvSpPr>
          <p:cNvPr id="2062" name="Rectangle 36"/>
          <p:cNvSpPr>
            <a:spLocks noChangeArrowheads="1"/>
          </p:cNvSpPr>
          <p:nvPr/>
        </p:nvSpPr>
        <p:spPr bwMode="auto">
          <a:xfrm>
            <a:off x="8943975" y="5045076"/>
            <a:ext cx="2746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0D21FF"/>
                </a:solidFill>
                <a:latin typeface="Times New Roman" panose="02020603050405020304" pitchFamily="18" charset="0"/>
              </a:rPr>
              <a:t>3</a:t>
            </a:r>
            <a:endParaRPr lang="en-US" altLang="en-US">
              <a:solidFill>
                <a:srgbClr val="0D21FF"/>
              </a:solidFill>
              <a:latin typeface="Calibri" panose="020F0502020204030204" pitchFamily="34" charset="0"/>
            </a:endParaRPr>
          </a:p>
        </p:txBody>
      </p:sp>
      <p:sp>
        <p:nvSpPr>
          <p:cNvPr id="2063" name="Rectangle 37"/>
          <p:cNvSpPr>
            <a:spLocks noChangeArrowheads="1"/>
          </p:cNvSpPr>
          <p:nvPr/>
        </p:nvSpPr>
        <p:spPr bwMode="auto">
          <a:xfrm>
            <a:off x="9515475" y="5045076"/>
            <a:ext cx="27463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0D21FF"/>
                </a:solidFill>
                <a:latin typeface="Times New Roman" panose="02020603050405020304" pitchFamily="18" charset="0"/>
              </a:rPr>
              <a:t>4</a:t>
            </a:r>
            <a:endParaRPr lang="en-US" altLang="en-US">
              <a:solidFill>
                <a:srgbClr val="0D21FF"/>
              </a:solidFill>
              <a:latin typeface="Calibri" panose="020F0502020204030204" pitchFamily="34" charset="0"/>
            </a:endParaRPr>
          </a:p>
        </p:txBody>
      </p:sp>
      <p:graphicFrame>
        <p:nvGraphicFramePr>
          <p:cNvPr id="2050" name="Object 2"/>
          <p:cNvGraphicFramePr>
            <a:graphicFrameLocks noChangeAspect="1"/>
          </p:cNvGraphicFramePr>
          <p:nvPr/>
        </p:nvGraphicFramePr>
        <p:xfrm>
          <a:off x="3886200" y="3098800"/>
          <a:ext cx="457200" cy="457200"/>
        </p:xfrm>
        <a:graphic>
          <a:graphicData uri="http://schemas.openxmlformats.org/presentationml/2006/ole">
            <mc:AlternateContent xmlns:mc="http://schemas.openxmlformats.org/markup-compatibility/2006">
              <mc:Choice xmlns:v="urn:schemas-microsoft-com:vml" Requires="v">
                <p:oleObj name="Equation" r:id="rId2" imgW="431640" imgH="431640" progId="Equation.3">
                  <p:embed/>
                </p:oleObj>
              </mc:Choice>
              <mc:Fallback>
                <p:oleObj name="Equation" r:id="rId2" imgW="431640" imgH="431640" progId="Equation.3">
                  <p:embed/>
                  <p:pic>
                    <p:nvPicPr>
                      <p:cNvPr id="205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098800"/>
                        <a:ext cx="457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08186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Priority Queue Sort Summary</a:t>
            </a:r>
          </a:p>
        </p:txBody>
      </p:sp>
      <p:sp>
        <p:nvSpPr>
          <p:cNvPr id="35843" name="Content Placeholder 9"/>
          <p:cNvSpPr>
            <a:spLocks noGrp="1"/>
          </p:cNvSpPr>
          <p:nvPr>
            <p:ph idx="1"/>
          </p:nvPr>
        </p:nvSpPr>
        <p:spPr>
          <a:xfrm>
            <a:off x="1828801" y="1600201"/>
            <a:ext cx="8761413" cy="4340225"/>
          </a:xfrm>
        </p:spPr>
        <p:txBody>
          <a:bodyPr/>
          <a:lstStyle/>
          <a:p>
            <a:pPr eaLnBrk="1" hangingPunct="1"/>
            <a:r>
              <a:rPr lang="en-US" altLang="en-US"/>
              <a:t>PQ-Sort consists of n insertions followed by n removeMin ops</a:t>
            </a:r>
          </a:p>
        </p:txBody>
      </p:sp>
      <p:graphicFrame>
        <p:nvGraphicFramePr>
          <p:cNvPr id="7" name="Table 6"/>
          <p:cNvGraphicFramePr>
            <a:graphicFrameLocks noGrp="1"/>
          </p:cNvGraphicFramePr>
          <p:nvPr/>
        </p:nvGraphicFramePr>
        <p:xfrm>
          <a:off x="2743200" y="2867026"/>
          <a:ext cx="6705600" cy="3457575"/>
        </p:xfrm>
        <a:graphic>
          <a:graphicData uri="http://schemas.openxmlformats.org/drawingml/2006/table">
            <a:tbl>
              <a:tblPr/>
              <a:tblGrid>
                <a:gridCol w="2603944">
                  <a:extLst>
                    <a:ext uri="{9D8B030D-6E8A-4147-A177-3AD203B41FA5}">
                      <a16:colId xmlns:a16="http://schemas.microsoft.com/office/drawing/2014/main" val="20000"/>
                    </a:ext>
                  </a:extLst>
                </a:gridCol>
                <a:gridCol w="1434656">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882650">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rgbClr val="FFFFFF"/>
                        </a:solidFill>
                        <a:effectLst/>
                        <a:latin typeface="Arial"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ea typeface="ＭＳ Ｐゴシック" charset="-128"/>
                        </a:rPr>
                        <a:t>Insert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a:ln>
                            <a:noFill/>
                          </a:ln>
                          <a:solidFill>
                            <a:srgbClr val="FFFFFF"/>
                          </a:solidFill>
                          <a:effectLst/>
                          <a:latin typeface="Arial" charset="0"/>
                          <a:ea typeface="ＭＳ Ｐゴシック" charset="-128"/>
                        </a:rPr>
                        <a:t>RemoveMin</a:t>
                      </a:r>
                      <a:endParaRPr kumimoji="0" lang="en-US" sz="1800" b="1" i="0" u="none" strike="noStrike" cap="none" normalizeH="0" baseline="0" dirty="0">
                        <a:ln>
                          <a:noFill/>
                        </a:ln>
                        <a:solidFill>
                          <a:srgbClr val="FFFFFF"/>
                        </a:solidFill>
                        <a:effectLst/>
                        <a:latin typeface="Arial"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FFFFFF"/>
                          </a:solidFill>
                          <a:effectLst/>
                          <a:latin typeface="Arial" charset="0"/>
                          <a:ea typeface="ＭＳ Ｐゴシック" charset="-128"/>
                        </a:rPr>
                        <a:t>PQ-Sort 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extLst>
                  <a:ext uri="{0D108BD9-81ED-4DB2-BD59-A6C34878D82A}">
                    <a16:rowId xmlns:a16="http://schemas.microsoft.com/office/drawing/2014/main" val="10000"/>
                  </a:ext>
                </a:extLst>
              </a:tr>
              <a:tr h="9429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Insertion Sort (ordered sequence)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O(1)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O(n</a:t>
                      </a:r>
                      <a:r>
                        <a:rPr kumimoji="0" lang="en-US" sz="1800" b="0" i="0" u="none" strike="noStrike" cap="none" normalizeH="0" baseline="30000">
                          <a:ln>
                            <a:noFill/>
                          </a:ln>
                          <a:solidFill>
                            <a:srgbClr val="000000"/>
                          </a:solidFill>
                          <a:effectLst/>
                          <a:latin typeface="Arial" charset="0"/>
                          <a:ea typeface="ＭＳ Ｐゴシック" charset="-128"/>
                        </a:rPr>
                        <a:t>2</a:t>
                      </a:r>
                      <a:r>
                        <a:rPr kumimoji="0" lang="en-US" sz="1800" b="0" i="0" u="none" strike="noStrike" cap="none" normalizeH="0" baseline="0">
                          <a:ln>
                            <a:noFill/>
                          </a:ln>
                          <a:solidFill>
                            <a:srgbClr val="000000"/>
                          </a:solidFill>
                          <a:effectLst/>
                          <a:latin typeface="Arial" charset="0"/>
                          <a:ea typeface="ＭＳ Ｐゴシック"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extLst>
                  <a:ext uri="{0D108BD9-81ED-4DB2-BD59-A6C34878D82A}">
                    <a16:rowId xmlns:a16="http://schemas.microsoft.com/office/drawing/2014/main" val="10001"/>
                  </a:ext>
                </a:extLst>
              </a:tr>
              <a:tr h="7175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Selection Sort (unordered sequence)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O(1)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O(n</a:t>
                      </a:r>
                      <a:r>
                        <a:rPr kumimoji="0" lang="en-US" sz="1800" b="0" i="0" u="none" strike="noStrike" cap="none" normalizeH="0" baseline="30000">
                          <a:ln>
                            <a:noFill/>
                          </a:ln>
                          <a:solidFill>
                            <a:srgbClr val="000000"/>
                          </a:solidFill>
                          <a:effectLst/>
                          <a:latin typeface="Arial" charset="0"/>
                          <a:ea typeface="ＭＳ Ｐゴシック" charset="-128"/>
                        </a:rPr>
                        <a:t>2</a:t>
                      </a:r>
                      <a:r>
                        <a:rPr kumimoji="0" lang="en-US" sz="1800" b="0" i="0" u="none" strike="noStrike" cap="none" normalizeH="0" baseline="0">
                          <a:ln>
                            <a:noFill/>
                          </a:ln>
                          <a:solidFill>
                            <a:srgbClr val="000000"/>
                          </a:solidFill>
                          <a:effectLst/>
                          <a:latin typeface="Arial" charset="0"/>
                          <a:ea typeface="ＭＳ Ｐゴシック"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extLst>
                  <a:ext uri="{0D108BD9-81ED-4DB2-BD59-A6C34878D82A}">
                    <a16:rowId xmlns:a16="http://schemas.microsoft.com/office/drawing/2014/main" val="10002"/>
                  </a:ext>
                </a:extLst>
              </a:tr>
              <a:tr h="71755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Heap Sort (binary heap, vector-based implementation)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O(logn)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128"/>
                        </a:rPr>
                        <a:t>O(logn)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ea typeface="ＭＳ Ｐゴシック" charset="-128"/>
                        </a:rPr>
                        <a:t>O(n </a:t>
                      </a:r>
                      <a:r>
                        <a:rPr kumimoji="0" lang="en-US" sz="1800" b="0" i="0" u="none" strike="noStrike" cap="none" normalizeH="0" baseline="0" dirty="0" err="1">
                          <a:ln>
                            <a:noFill/>
                          </a:ln>
                          <a:solidFill>
                            <a:srgbClr val="000000"/>
                          </a:solidFill>
                          <a:effectLst/>
                          <a:latin typeface="Arial" charset="0"/>
                          <a:ea typeface="ＭＳ Ｐゴシック" charset="-128"/>
                        </a:rPr>
                        <a:t>logn</a:t>
                      </a:r>
                      <a:r>
                        <a:rPr kumimoji="0" lang="en-US" sz="1800" b="0" i="0" u="none" strike="noStrike" cap="none" normalizeH="0" baseline="0" dirty="0">
                          <a:ln>
                            <a:noFill/>
                          </a:ln>
                          <a:solidFill>
                            <a:srgbClr val="000000"/>
                          </a:solidFill>
                          <a:effectLst/>
                          <a:latin typeface="Arial" charset="0"/>
                          <a:ea typeface="ＭＳ Ｐゴシック"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35796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a:t>Merging Two Heaps</a:t>
            </a:r>
          </a:p>
        </p:txBody>
      </p:sp>
      <p:sp>
        <p:nvSpPr>
          <p:cNvPr id="70662" name="Rectangle 3" descr="Rectangle: Click to edit Master text styles&#10;Second level&#10;Third level&#10;Fourth level&#10;Fifth level"/>
          <p:cNvSpPr>
            <a:spLocks noGrp="1" noChangeArrowheads="1"/>
          </p:cNvSpPr>
          <p:nvPr>
            <p:ph type="body" idx="1"/>
          </p:nvPr>
        </p:nvSpPr>
        <p:spPr>
          <a:xfrm>
            <a:off x="2362200" y="1676400"/>
            <a:ext cx="3657600" cy="4114800"/>
          </a:xfrm>
        </p:spPr>
        <p:txBody>
          <a:bodyPr rtlCol="0">
            <a:normAutofit lnSpcReduction="10000"/>
          </a:bodyPr>
          <a:lstStyle/>
          <a:p>
            <a:pPr>
              <a:buFont typeface="Times" charset="0"/>
              <a:buChar char="•"/>
              <a:defRPr/>
            </a:pPr>
            <a:r>
              <a:rPr lang="en-US" dirty="0"/>
              <a:t>We are given two heaps and a key </a:t>
            </a:r>
            <a:r>
              <a:rPr lang="en-US" b="1" i="1" dirty="0">
                <a:latin typeface="Times New Roman" charset="0"/>
              </a:rPr>
              <a:t>k</a:t>
            </a:r>
          </a:p>
          <a:p>
            <a:pPr>
              <a:buFont typeface="Times" charset="0"/>
              <a:buChar char="•"/>
              <a:defRPr/>
            </a:pPr>
            <a:r>
              <a:rPr lang="en-US" dirty="0"/>
              <a:t>We create a new heap with the root node storing </a:t>
            </a:r>
            <a:r>
              <a:rPr lang="en-US" b="1" i="1" dirty="0">
                <a:latin typeface="Times New Roman" charset="0"/>
              </a:rPr>
              <a:t>k</a:t>
            </a:r>
            <a:r>
              <a:rPr lang="en-US" dirty="0"/>
              <a:t> and with the two heaps as subtrees</a:t>
            </a:r>
          </a:p>
          <a:p>
            <a:pPr>
              <a:buFont typeface="Times" charset="0"/>
              <a:buChar char="•"/>
              <a:defRPr/>
            </a:pPr>
            <a:r>
              <a:rPr lang="en-US" dirty="0"/>
              <a:t>We perform </a:t>
            </a:r>
            <a:r>
              <a:rPr lang="en-US" dirty="0" err="1"/>
              <a:t>downheap</a:t>
            </a:r>
            <a:r>
              <a:rPr lang="en-US" dirty="0"/>
              <a:t> to restore the heap-order property </a:t>
            </a:r>
          </a:p>
        </p:txBody>
      </p:sp>
      <p:sp>
        <p:nvSpPr>
          <p:cNvPr id="70663" name="Oval 4"/>
          <p:cNvSpPr>
            <a:spLocks noChangeArrowheads="1"/>
          </p:cNvSpPr>
          <p:nvPr/>
        </p:nvSpPr>
        <p:spPr bwMode="auto">
          <a:xfrm>
            <a:off x="8159750" y="2906713"/>
            <a:ext cx="285750" cy="284162"/>
          </a:xfrm>
          <a:prstGeom prst="ellipse">
            <a:avLst/>
          </a:prstGeom>
          <a:solidFill>
            <a:schemeClr val="accent1"/>
          </a:solidFill>
          <a:ln w="38100">
            <a:solidFill>
              <a:schemeClr val="tx2"/>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7</a:t>
            </a:r>
          </a:p>
        </p:txBody>
      </p:sp>
      <p:cxnSp>
        <p:nvCxnSpPr>
          <p:cNvPr id="36869" name="AutoShape 5"/>
          <p:cNvCxnSpPr>
            <a:cxnSpLocks noChangeShapeType="1"/>
            <a:stCxn id="70663" idx="3"/>
            <a:endCxn id="70666" idx="7"/>
          </p:cNvCxnSpPr>
          <p:nvPr/>
        </p:nvCxnSpPr>
        <p:spPr bwMode="auto">
          <a:xfrm flipH="1">
            <a:off x="7315201" y="3168651"/>
            <a:ext cx="885825" cy="2254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70" name="AutoShape 6"/>
          <p:cNvCxnSpPr>
            <a:cxnSpLocks noChangeShapeType="1"/>
            <a:stCxn id="70679" idx="1"/>
            <a:endCxn id="70663" idx="5"/>
          </p:cNvCxnSpPr>
          <p:nvPr/>
        </p:nvCxnSpPr>
        <p:spPr bwMode="auto">
          <a:xfrm flipH="1" flipV="1">
            <a:off x="8404225" y="3168651"/>
            <a:ext cx="801688" cy="2270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0666" name="Oval 7"/>
          <p:cNvSpPr>
            <a:spLocks noChangeArrowheads="1"/>
          </p:cNvSpPr>
          <p:nvPr/>
        </p:nvSpPr>
        <p:spPr bwMode="auto">
          <a:xfrm>
            <a:off x="7072313" y="3362325"/>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3</a:t>
            </a:r>
          </a:p>
        </p:txBody>
      </p:sp>
      <p:sp>
        <p:nvSpPr>
          <p:cNvPr id="70667" name="Oval 8"/>
          <p:cNvSpPr>
            <a:spLocks noChangeArrowheads="1"/>
          </p:cNvSpPr>
          <p:nvPr/>
        </p:nvSpPr>
        <p:spPr bwMode="auto">
          <a:xfrm>
            <a:off x="7594600" y="3817938"/>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5</a:t>
            </a:r>
          </a:p>
        </p:txBody>
      </p:sp>
      <p:sp>
        <p:nvSpPr>
          <p:cNvPr id="36873" name="Rectangle 9"/>
          <p:cNvSpPr>
            <a:spLocks noChangeAspect="1" noChangeArrowheads="1"/>
          </p:cNvSpPr>
          <p:nvPr/>
        </p:nvSpPr>
        <p:spPr bwMode="auto">
          <a:xfrm>
            <a:off x="7375525" y="4330700"/>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6874" name="Rectangle 10"/>
          <p:cNvSpPr>
            <a:spLocks noChangeAspect="1" noChangeArrowheads="1"/>
          </p:cNvSpPr>
          <p:nvPr/>
        </p:nvSpPr>
        <p:spPr bwMode="auto">
          <a:xfrm>
            <a:off x="7896226" y="4330700"/>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36875" name="AutoShape 11"/>
          <p:cNvCxnSpPr>
            <a:cxnSpLocks noChangeShapeType="1"/>
            <a:stCxn id="36874" idx="0"/>
            <a:endCxn id="70667" idx="5"/>
          </p:cNvCxnSpPr>
          <p:nvPr/>
        </p:nvCxnSpPr>
        <p:spPr bwMode="auto">
          <a:xfrm flipH="1" flipV="1">
            <a:off x="7839075" y="4067175"/>
            <a:ext cx="160338"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76" name="AutoShape 12"/>
          <p:cNvCxnSpPr>
            <a:cxnSpLocks noChangeShapeType="1"/>
            <a:stCxn id="36873" idx="0"/>
            <a:endCxn id="70667" idx="3"/>
          </p:cNvCxnSpPr>
          <p:nvPr/>
        </p:nvCxnSpPr>
        <p:spPr bwMode="auto">
          <a:xfrm flipV="1">
            <a:off x="7478713" y="4067175"/>
            <a:ext cx="158750"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77" name="AutoShape 13"/>
          <p:cNvCxnSpPr>
            <a:cxnSpLocks noChangeShapeType="1"/>
            <a:stCxn id="70674" idx="7"/>
            <a:endCxn id="70666" idx="3"/>
          </p:cNvCxnSpPr>
          <p:nvPr/>
        </p:nvCxnSpPr>
        <p:spPr bwMode="auto">
          <a:xfrm flipV="1">
            <a:off x="6792914" y="3613151"/>
            <a:ext cx="320675" cy="2397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78" name="AutoShape 14"/>
          <p:cNvCxnSpPr>
            <a:cxnSpLocks noChangeShapeType="1"/>
            <a:stCxn id="70667" idx="1"/>
            <a:endCxn id="70666" idx="5"/>
          </p:cNvCxnSpPr>
          <p:nvPr/>
        </p:nvCxnSpPr>
        <p:spPr bwMode="auto">
          <a:xfrm flipH="1" flipV="1">
            <a:off x="7315201" y="3613151"/>
            <a:ext cx="322263" cy="2397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0674" name="Oval 15"/>
          <p:cNvSpPr>
            <a:spLocks noChangeArrowheads="1"/>
          </p:cNvSpPr>
          <p:nvPr/>
        </p:nvSpPr>
        <p:spPr bwMode="auto">
          <a:xfrm>
            <a:off x="6550026" y="3817938"/>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8</a:t>
            </a:r>
          </a:p>
        </p:txBody>
      </p:sp>
      <p:sp>
        <p:nvSpPr>
          <p:cNvPr id="36880" name="Rectangle 16"/>
          <p:cNvSpPr>
            <a:spLocks noChangeAspect="1" noChangeArrowheads="1"/>
          </p:cNvSpPr>
          <p:nvPr/>
        </p:nvSpPr>
        <p:spPr bwMode="auto">
          <a:xfrm>
            <a:off x="6327775" y="4330700"/>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6881" name="Rectangle 17"/>
          <p:cNvSpPr>
            <a:spLocks noChangeAspect="1" noChangeArrowheads="1"/>
          </p:cNvSpPr>
          <p:nvPr/>
        </p:nvSpPr>
        <p:spPr bwMode="auto">
          <a:xfrm>
            <a:off x="6850064" y="43307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36882" name="AutoShape 18"/>
          <p:cNvCxnSpPr>
            <a:cxnSpLocks noChangeShapeType="1"/>
            <a:stCxn id="36881" idx="0"/>
            <a:endCxn id="70674" idx="5"/>
          </p:cNvCxnSpPr>
          <p:nvPr/>
        </p:nvCxnSpPr>
        <p:spPr bwMode="auto">
          <a:xfrm flipH="1" flipV="1">
            <a:off x="6792914" y="4067175"/>
            <a:ext cx="160337"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83" name="AutoShape 19"/>
          <p:cNvCxnSpPr>
            <a:cxnSpLocks noChangeShapeType="1"/>
            <a:stCxn id="36880" idx="0"/>
            <a:endCxn id="70674" idx="3"/>
          </p:cNvCxnSpPr>
          <p:nvPr/>
        </p:nvCxnSpPr>
        <p:spPr bwMode="auto">
          <a:xfrm flipV="1">
            <a:off x="6430964" y="4067175"/>
            <a:ext cx="160337"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0679" name="Oval 20"/>
          <p:cNvSpPr>
            <a:spLocks noChangeArrowheads="1"/>
          </p:cNvSpPr>
          <p:nvPr/>
        </p:nvSpPr>
        <p:spPr bwMode="auto">
          <a:xfrm>
            <a:off x="9164638" y="3363913"/>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2</a:t>
            </a:r>
          </a:p>
        </p:txBody>
      </p:sp>
      <p:sp>
        <p:nvSpPr>
          <p:cNvPr id="70680" name="Oval 21"/>
          <p:cNvSpPr>
            <a:spLocks noChangeArrowheads="1"/>
          </p:cNvSpPr>
          <p:nvPr/>
        </p:nvSpPr>
        <p:spPr bwMode="auto">
          <a:xfrm>
            <a:off x="9686925" y="3819525"/>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6</a:t>
            </a:r>
          </a:p>
        </p:txBody>
      </p:sp>
      <p:sp>
        <p:nvSpPr>
          <p:cNvPr id="36886" name="Rectangle 22"/>
          <p:cNvSpPr>
            <a:spLocks noChangeAspect="1" noChangeArrowheads="1"/>
          </p:cNvSpPr>
          <p:nvPr/>
        </p:nvSpPr>
        <p:spPr bwMode="auto">
          <a:xfrm>
            <a:off x="9467850" y="433228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6887" name="Rectangle 23"/>
          <p:cNvSpPr>
            <a:spLocks noChangeAspect="1" noChangeArrowheads="1"/>
          </p:cNvSpPr>
          <p:nvPr/>
        </p:nvSpPr>
        <p:spPr bwMode="auto">
          <a:xfrm>
            <a:off x="9988551" y="4332289"/>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36888" name="AutoShape 24"/>
          <p:cNvCxnSpPr>
            <a:cxnSpLocks noChangeShapeType="1"/>
            <a:stCxn id="36887" idx="0"/>
            <a:endCxn id="70680" idx="5"/>
          </p:cNvCxnSpPr>
          <p:nvPr/>
        </p:nvCxnSpPr>
        <p:spPr bwMode="auto">
          <a:xfrm flipH="1" flipV="1">
            <a:off x="9931400" y="4068764"/>
            <a:ext cx="160338"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89" name="AutoShape 25"/>
          <p:cNvCxnSpPr>
            <a:cxnSpLocks noChangeShapeType="1"/>
            <a:stCxn id="36886" idx="0"/>
            <a:endCxn id="70680" idx="3"/>
          </p:cNvCxnSpPr>
          <p:nvPr/>
        </p:nvCxnSpPr>
        <p:spPr bwMode="auto">
          <a:xfrm flipV="1">
            <a:off x="9571038" y="4068764"/>
            <a:ext cx="158750"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90" name="AutoShape 26"/>
          <p:cNvCxnSpPr>
            <a:cxnSpLocks noChangeShapeType="1"/>
            <a:stCxn id="70687" idx="7"/>
            <a:endCxn id="70679" idx="3"/>
          </p:cNvCxnSpPr>
          <p:nvPr/>
        </p:nvCxnSpPr>
        <p:spPr bwMode="auto">
          <a:xfrm flipV="1">
            <a:off x="8885239" y="3614738"/>
            <a:ext cx="320675" cy="23971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91" name="AutoShape 27"/>
          <p:cNvCxnSpPr>
            <a:cxnSpLocks noChangeShapeType="1"/>
            <a:stCxn id="70680" idx="1"/>
            <a:endCxn id="70679" idx="5"/>
          </p:cNvCxnSpPr>
          <p:nvPr/>
        </p:nvCxnSpPr>
        <p:spPr bwMode="auto">
          <a:xfrm flipH="1" flipV="1">
            <a:off x="9407526" y="3614738"/>
            <a:ext cx="322263" cy="23971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0687" name="Oval 28"/>
          <p:cNvSpPr>
            <a:spLocks noChangeArrowheads="1"/>
          </p:cNvSpPr>
          <p:nvPr/>
        </p:nvSpPr>
        <p:spPr bwMode="auto">
          <a:xfrm>
            <a:off x="8642351" y="3819525"/>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4</a:t>
            </a:r>
          </a:p>
        </p:txBody>
      </p:sp>
      <p:sp>
        <p:nvSpPr>
          <p:cNvPr id="36893" name="Rectangle 29"/>
          <p:cNvSpPr>
            <a:spLocks noChangeAspect="1" noChangeArrowheads="1"/>
          </p:cNvSpPr>
          <p:nvPr/>
        </p:nvSpPr>
        <p:spPr bwMode="auto">
          <a:xfrm>
            <a:off x="8420100" y="433228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6894" name="Rectangle 30"/>
          <p:cNvSpPr>
            <a:spLocks noChangeAspect="1" noChangeArrowheads="1"/>
          </p:cNvSpPr>
          <p:nvPr/>
        </p:nvSpPr>
        <p:spPr bwMode="auto">
          <a:xfrm>
            <a:off x="8942389" y="433228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36895" name="AutoShape 31"/>
          <p:cNvCxnSpPr>
            <a:cxnSpLocks noChangeShapeType="1"/>
            <a:stCxn id="36894" idx="0"/>
            <a:endCxn id="70687" idx="5"/>
          </p:cNvCxnSpPr>
          <p:nvPr/>
        </p:nvCxnSpPr>
        <p:spPr bwMode="auto">
          <a:xfrm flipH="1" flipV="1">
            <a:off x="8885239" y="4068764"/>
            <a:ext cx="160337"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96" name="AutoShape 32"/>
          <p:cNvCxnSpPr>
            <a:cxnSpLocks noChangeShapeType="1"/>
            <a:stCxn id="36893" idx="0"/>
            <a:endCxn id="70687" idx="3"/>
          </p:cNvCxnSpPr>
          <p:nvPr/>
        </p:nvCxnSpPr>
        <p:spPr bwMode="auto">
          <a:xfrm flipV="1">
            <a:off x="8523289" y="4068764"/>
            <a:ext cx="160337"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nvGrpSpPr>
          <p:cNvPr id="36897" name="Group 33"/>
          <p:cNvGrpSpPr>
            <a:grpSpLocks/>
          </p:cNvGrpSpPr>
          <p:nvPr/>
        </p:nvGrpSpPr>
        <p:grpSpPr bwMode="auto">
          <a:xfrm>
            <a:off x="6327775" y="1546225"/>
            <a:ext cx="3867150" cy="1174750"/>
            <a:chOff x="3030" y="974"/>
            <a:chExt cx="2436" cy="740"/>
          </a:xfrm>
        </p:grpSpPr>
        <p:sp>
          <p:nvSpPr>
            <p:cNvPr id="70722" name="Oval 34"/>
            <p:cNvSpPr>
              <a:spLocks noChangeArrowheads="1"/>
            </p:cNvSpPr>
            <p:nvPr/>
          </p:nvSpPr>
          <p:spPr bwMode="auto">
            <a:xfrm>
              <a:off x="3499" y="974"/>
              <a:ext cx="179" cy="18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3</a:t>
              </a:r>
            </a:p>
          </p:txBody>
        </p:sp>
        <p:sp>
          <p:nvSpPr>
            <p:cNvPr id="70723" name="Oval 35"/>
            <p:cNvSpPr>
              <a:spLocks noChangeArrowheads="1"/>
            </p:cNvSpPr>
            <p:nvPr/>
          </p:nvSpPr>
          <p:spPr bwMode="auto">
            <a:xfrm>
              <a:off x="3828" y="1261"/>
              <a:ext cx="180" cy="18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5</a:t>
              </a:r>
            </a:p>
          </p:txBody>
        </p:sp>
        <p:sp>
          <p:nvSpPr>
            <p:cNvPr id="36929" name="Rectangle 36"/>
            <p:cNvSpPr>
              <a:spLocks noChangeAspect="1" noChangeArrowheads="1"/>
            </p:cNvSpPr>
            <p:nvPr/>
          </p:nvSpPr>
          <p:spPr bwMode="auto">
            <a:xfrm>
              <a:off x="3690" y="1584"/>
              <a:ext cx="129" cy="129"/>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36930" name="Rectangle 37"/>
            <p:cNvSpPr>
              <a:spLocks noChangeAspect="1" noChangeArrowheads="1"/>
            </p:cNvSpPr>
            <p:nvPr/>
          </p:nvSpPr>
          <p:spPr bwMode="auto">
            <a:xfrm>
              <a:off x="4018" y="1584"/>
              <a:ext cx="130" cy="129"/>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cxnSp>
          <p:nvCxnSpPr>
            <p:cNvPr id="36931" name="AutoShape 38"/>
            <p:cNvCxnSpPr>
              <a:cxnSpLocks noChangeShapeType="1"/>
              <a:stCxn id="36930" idx="0"/>
              <a:endCxn id="70723" idx="5"/>
            </p:cNvCxnSpPr>
            <p:nvPr/>
          </p:nvCxnSpPr>
          <p:spPr bwMode="auto">
            <a:xfrm flipH="1" flipV="1">
              <a:off x="3982" y="1418"/>
              <a:ext cx="101" cy="16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32" name="AutoShape 39"/>
            <p:cNvCxnSpPr>
              <a:cxnSpLocks noChangeShapeType="1"/>
              <a:stCxn id="36929" idx="0"/>
              <a:endCxn id="70723" idx="3"/>
            </p:cNvCxnSpPr>
            <p:nvPr/>
          </p:nvCxnSpPr>
          <p:spPr bwMode="auto">
            <a:xfrm flipV="1">
              <a:off x="3755" y="1418"/>
              <a:ext cx="100" cy="16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33" name="AutoShape 40"/>
            <p:cNvCxnSpPr>
              <a:cxnSpLocks noChangeShapeType="1"/>
              <a:stCxn id="70730" idx="7"/>
              <a:endCxn id="70722" idx="3"/>
            </p:cNvCxnSpPr>
            <p:nvPr/>
          </p:nvCxnSpPr>
          <p:spPr bwMode="auto">
            <a:xfrm flipV="1">
              <a:off x="3323" y="1132"/>
              <a:ext cx="202" cy="15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34" name="AutoShape 41"/>
            <p:cNvCxnSpPr>
              <a:cxnSpLocks noChangeShapeType="1"/>
              <a:stCxn id="70723" idx="1"/>
              <a:endCxn id="70722" idx="5"/>
            </p:cNvCxnSpPr>
            <p:nvPr/>
          </p:nvCxnSpPr>
          <p:spPr bwMode="auto">
            <a:xfrm flipH="1" flipV="1">
              <a:off x="3652" y="1132"/>
              <a:ext cx="203" cy="15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0730" name="Oval 42"/>
            <p:cNvSpPr>
              <a:spLocks noChangeArrowheads="1"/>
            </p:cNvSpPr>
            <p:nvPr/>
          </p:nvSpPr>
          <p:spPr bwMode="auto">
            <a:xfrm>
              <a:off x="3170" y="1261"/>
              <a:ext cx="179" cy="18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8</a:t>
              </a:r>
            </a:p>
          </p:txBody>
        </p:sp>
        <p:sp>
          <p:nvSpPr>
            <p:cNvPr id="36936" name="Rectangle 43"/>
            <p:cNvSpPr>
              <a:spLocks noChangeAspect="1" noChangeArrowheads="1"/>
            </p:cNvSpPr>
            <p:nvPr/>
          </p:nvSpPr>
          <p:spPr bwMode="auto">
            <a:xfrm>
              <a:off x="3030" y="1584"/>
              <a:ext cx="129" cy="129"/>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36937" name="Rectangle 44"/>
            <p:cNvSpPr>
              <a:spLocks noChangeAspect="1" noChangeArrowheads="1"/>
            </p:cNvSpPr>
            <p:nvPr/>
          </p:nvSpPr>
          <p:spPr bwMode="auto">
            <a:xfrm>
              <a:off x="3359" y="1584"/>
              <a:ext cx="129" cy="129"/>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cxnSp>
          <p:nvCxnSpPr>
            <p:cNvPr id="36938" name="AutoShape 45"/>
            <p:cNvCxnSpPr>
              <a:cxnSpLocks noChangeShapeType="1"/>
              <a:stCxn id="36937" idx="0"/>
              <a:endCxn id="70730" idx="5"/>
            </p:cNvCxnSpPr>
            <p:nvPr/>
          </p:nvCxnSpPr>
          <p:spPr bwMode="auto">
            <a:xfrm flipH="1" flipV="1">
              <a:off x="3323" y="1418"/>
              <a:ext cx="101" cy="16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39" name="AutoShape 46"/>
            <p:cNvCxnSpPr>
              <a:cxnSpLocks noChangeShapeType="1"/>
              <a:stCxn id="36936" idx="0"/>
              <a:endCxn id="70730" idx="3"/>
            </p:cNvCxnSpPr>
            <p:nvPr/>
          </p:nvCxnSpPr>
          <p:spPr bwMode="auto">
            <a:xfrm flipV="1">
              <a:off x="3095" y="1418"/>
              <a:ext cx="101" cy="16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0735" name="Oval 47"/>
            <p:cNvSpPr>
              <a:spLocks noChangeArrowheads="1"/>
            </p:cNvSpPr>
            <p:nvPr/>
          </p:nvSpPr>
          <p:spPr bwMode="auto">
            <a:xfrm>
              <a:off x="4817" y="975"/>
              <a:ext cx="179" cy="18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2</a:t>
              </a:r>
            </a:p>
          </p:txBody>
        </p:sp>
        <p:sp>
          <p:nvSpPr>
            <p:cNvPr id="70736" name="Oval 48"/>
            <p:cNvSpPr>
              <a:spLocks noChangeArrowheads="1"/>
            </p:cNvSpPr>
            <p:nvPr/>
          </p:nvSpPr>
          <p:spPr bwMode="auto">
            <a:xfrm>
              <a:off x="5146" y="1262"/>
              <a:ext cx="180" cy="18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6</a:t>
              </a:r>
            </a:p>
          </p:txBody>
        </p:sp>
        <p:sp>
          <p:nvSpPr>
            <p:cNvPr id="36942" name="Rectangle 49"/>
            <p:cNvSpPr>
              <a:spLocks noChangeAspect="1" noChangeArrowheads="1"/>
            </p:cNvSpPr>
            <p:nvPr/>
          </p:nvSpPr>
          <p:spPr bwMode="auto">
            <a:xfrm>
              <a:off x="5008" y="1585"/>
              <a:ext cx="129" cy="129"/>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36943" name="Rectangle 50"/>
            <p:cNvSpPr>
              <a:spLocks noChangeAspect="1" noChangeArrowheads="1"/>
            </p:cNvSpPr>
            <p:nvPr/>
          </p:nvSpPr>
          <p:spPr bwMode="auto">
            <a:xfrm>
              <a:off x="5336" y="1585"/>
              <a:ext cx="130" cy="129"/>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cxnSp>
          <p:nvCxnSpPr>
            <p:cNvPr id="36944" name="AutoShape 51"/>
            <p:cNvCxnSpPr>
              <a:cxnSpLocks noChangeShapeType="1"/>
              <a:stCxn id="36943" idx="0"/>
              <a:endCxn id="70736" idx="5"/>
            </p:cNvCxnSpPr>
            <p:nvPr/>
          </p:nvCxnSpPr>
          <p:spPr bwMode="auto">
            <a:xfrm flipH="1" flipV="1">
              <a:off x="5300" y="1419"/>
              <a:ext cx="101" cy="16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45" name="AutoShape 52"/>
            <p:cNvCxnSpPr>
              <a:cxnSpLocks noChangeShapeType="1"/>
              <a:stCxn id="36942" idx="0"/>
              <a:endCxn id="70736" idx="3"/>
            </p:cNvCxnSpPr>
            <p:nvPr/>
          </p:nvCxnSpPr>
          <p:spPr bwMode="auto">
            <a:xfrm flipV="1">
              <a:off x="5073" y="1419"/>
              <a:ext cx="100" cy="16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46" name="AutoShape 53"/>
            <p:cNvCxnSpPr>
              <a:cxnSpLocks noChangeShapeType="1"/>
              <a:stCxn id="70743" idx="7"/>
              <a:endCxn id="70735" idx="3"/>
            </p:cNvCxnSpPr>
            <p:nvPr/>
          </p:nvCxnSpPr>
          <p:spPr bwMode="auto">
            <a:xfrm flipV="1">
              <a:off x="4641" y="1133"/>
              <a:ext cx="202" cy="15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47" name="AutoShape 54"/>
            <p:cNvCxnSpPr>
              <a:cxnSpLocks noChangeShapeType="1"/>
              <a:stCxn id="70736" idx="1"/>
              <a:endCxn id="70735" idx="5"/>
            </p:cNvCxnSpPr>
            <p:nvPr/>
          </p:nvCxnSpPr>
          <p:spPr bwMode="auto">
            <a:xfrm flipH="1" flipV="1">
              <a:off x="4970" y="1133"/>
              <a:ext cx="203" cy="15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0743" name="Oval 55"/>
            <p:cNvSpPr>
              <a:spLocks noChangeArrowheads="1"/>
            </p:cNvSpPr>
            <p:nvPr/>
          </p:nvSpPr>
          <p:spPr bwMode="auto">
            <a:xfrm>
              <a:off x="4488" y="1262"/>
              <a:ext cx="179" cy="18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4</a:t>
              </a:r>
            </a:p>
          </p:txBody>
        </p:sp>
        <p:sp>
          <p:nvSpPr>
            <p:cNvPr id="36949" name="Rectangle 56"/>
            <p:cNvSpPr>
              <a:spLocks noChangeAspect="1" noChangeArrowheads="1"/>
            </p:cNvSpPr>
            <p:nvPr/>
          </p:nvSpPr>
          <p:spPr bwMode="auto">
            <a:xfrm>
              <a:off x="4348" y="1585"/>
              <a:ext cx="129" cy="129"/>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36950" name="Rectangle 57"/>
            <p:cNvSpPr>
              <a:spLocks noChangeAspect="1" noChangeArrowheads="1"/>
            </p:cNvSpPr>
            <p:nvPr/>
          </p:nvSpPr>
          <p:spPr bwMode="auto">
            <a:xfrm>
              <a:off x="4677" y="1585"/>
              <a:ext cx="129" cy="129"/>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cxnSp>
          <p:nvCxnSpPr>
            <p:cNvPr id="36951" name="AutoShape 58"/>
            <p:cNvCxnSpPr>
              <a:cxnSpLocks noChangeShapeType="1"/>
              <a:stCxn id="36950" idx="0"/>
              <a:endCxn id="70743" idx="5"/>
            </p:cNvCxnSpPr>
            <p:nvPr/>
          </p:nvCxnSpPr>
          <p:spPr bwMode="auto">
            <a:xfrm flipH="1" flipV="1">
              <a:off x="4641" y="1419"/>
              <a:ext cx="101" cy="16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52" name="AutoShape 59"/>
            <p:cNvCxnSpPr>
              <a:cxnSpLocks noChangeShapeType="1"/>
              <a:stCxn id="36949" idx="0"/>
              <a:endCxn id="70743" idx="3"/>
            </p:cNvCxnSpPr>
            <p:nvPr/>
          </p:nvCxnSpPr>
          <p:spPr bwMode="auto">
            <a:xfrm flipV="1">
              <a:off x="4413" y="1419"/>
              <a:ext cx="101" cy="161"/>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
        <p:nvSpPr>
          <p:cNvPr id="70693" name="Oval 60"/>
          <p:cNvSpPr>
            <a:spLocks noChangeArrowheads="1"/>
          </p:cNvSpPr>
          <p:nvPr/>
        </p:nvSpPr>
        <p:spPr bwMode="auto">
          <a:xfrm>
            <a:off x="8159750" y="4724401"/>
            <a:ext cx="285750" cy="284163"/>
          </a:xfrm>
          <a:prstGeom prst="ellipse">
            <a:avLst/>
          </a:prstGeom>
          <a:solidFill>
            <a:schemeClr val="accent1"/>
          </a:solidFill>
          <a:ln w="38100">
            <a:solidFill>
              <a:schemeClr val="tx2"/>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2</a:t>
            </a:r>
          </a:p>
        </p:txBody>
      </p:sp>
      <p:cxnSp>
        <p:nvCxnSpPr>
          <p:cNvPr id="36899" name="AutoShape 61"/>
          <p:cNvCxnSpPr>
            <a:cxnSpLocks noChangeShapeType="1"/>
            <a:stCxn id="70693" idx="3"/>
            <a:endCxn id="70696" idx="7"/>
          </p:cNvCxnSpPr>
          <p:nvPr/>
        </p:nvCxnSpPr>
        <p:spPr bwMode="auto">
          <a:xfrm flipH="1">
            <a:off x="7315201" y="4986339"/>
            <a:ext cx="885825" cy="2254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00" name="AutoShape 62"/>
          <p:cNvCxnSpPr>
            <a:cxnSpLocks noChangeShapeType="1"/>
            <a:stCxn id="70709" idx="1"/>
            <a:endCxn id="70693" idx="5"/>
          </p:cNvCxnSpPr>
          <p:nvPr/>
        </p:nvCxnSpPr>
        <p:spPr bwMode="auto">
          <a:xfrm flipH="1" flipV="1">
            <a:off x="8404225" y="4986339"/>
            <a:ext cx="801688" cy="217487"/>
          </a:xfrm>
          <a:prstGeom prst="straightConnector1">
            <a:avLst/>
          </a:prstGeom>
          <a:noFill/>
          <a:ln w="38100">
            <a:solidFill>
              <a:schemeClr val="tx2"/>
            </a:solidFill>
            <a:round/>
            <a:headEnd/>
            <a:tailEnd/>
          </a:ln>
          <a:extLst>
            <a:ext uri="{909E8E84-426E-40DD-AFC4-6F175D3DCCD1}">
              <a14:hiddenFill xmlns:a14="http://schemas.microsoft.com/office/drawing/2010/main">
                <a:noFill/>
              </a14:hiddenFill>
            </a:ext>
          </a:extLst>
        </p:spPr>
      </p:cxnSp>
      <p:sp>
        <p:nvSpPr>
          <p:cNvPr id="70696" name="Oval 63"/>
          <p:cNvSpPr>
            <a:spLocks noChangeArrowheads="1"/>
          </p:cNvSpPr>
          <p:nvPr/>
        </p:nvSpPr>
        <p:spPr bwMode="auto">
          <a:xfrm>
            <a:off x="7072313" y="5180013"/>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3</a:t>
            </a:r>
          </a:p>
        </p:txBody>
      </p:sp>
      <p:sp>
        <p:nvSpPr>
          <p:cNvPr id="70697" name="Oval 64"/>
          <p:cNvSpPr>
            <a:spLocks noChangeArrowheads="1"/>
          </p:cNvSpPr>
          <p:nvPr/>
        </p:nvSpPr>
        <p:spPr bwMode="auto">
          <a:xfrm>
            <a:off x="7594600" y="5635625"/>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5</a:t>
            </a:r>
          </a:p>
        </p:txBody>
      </p:sp>
      <p:sp>
        <p:nvSpPr>
          <p:cNvPr id="36903" name="Rectangle 65"/>
          <p:cNvSpPr>
            <a:spLocks noChangeAspect="1" noChangeArrowheads="1"/>
          </p:cNvSpPr>
          <p:nvPr/>
        </p:nvSpPr>
        <p:spPr bwMode="auto">
          <a:xfrm>
            <a:off x="7375525" y="614838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6904" name="Rectangle 66"/>
          <p:cNvSpPr>
            <a:spLocks noChangeAspect="1" noChangeArrowheads="1"/>
          </p:cNvSpPr>
          <p:nvPr/>
        </p:nvSpPr>
        <p:spPr bwMode="auto">
          <a:xfrm>
            <a:off x="7896226" y="6148389"/>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36905" name="AutoShape 67"/>
          <p:cNvCxnSpPr>
            <a:cxnSpLocks noChangeShapeType="1"/>
            <a:stCxn id="36904" idx="0"/>
            <a:endCxn id="70697" idx="5"/>
          </p:cNvCxnSpPr>
          <p:nvPr/>
        </p:nvCxnSpPr>
        <p:spPr bwMode="auto">
          <a:xfrm flipH="1" flipV="1">
            <a:off x="7839075" y="588962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06" name="AutoShape 68"/>
          <p:cNvCxnSpPr>
            <a:cxnSpLocks noChangeShapeType="1"/>
            <a:stCxn id="36903" idx="0"/>
            <a:endCxn id="70697" idx="3"/>
          </p:cNvCxnSpPr>
          <p:nvPr/>
        </p:nvCxnSpPr>
        <p:spPr bwMode="auto">
          <a:xfrm flipV="1">
            <a:off x="7478713" y="5889625"/>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07" name="AutoShape 69"/>
          <p:cNvCxnSpPr>
            <a:cxnSpLocks noChangeShapeType="1"/>
            <a:stCxn id="70704" idx="7"/>
            <a:endCxn id="70696" idx="3"/>
          </p:cNvCxnSpPr>
          <p:nvPr/>
        </p:nvCxnSpPr>
        <p:spPr bwMode="auto">
          <a:xfrm flipV="1">
            <a:off x="6792914" y="543401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08" name="AutoShape 70"/>
          <p:cNvCxnSpPr>
            <a:cxnSpLocks noChangeShapeType="1"/>
            <a:stCxn id="70697" idx="1"/>
            <a:endCxn id="70696" idx="5"/>
          </p:cNvCxnSpPr>
          <p:nvPr/>
        </p:nvCxnSpPr>
        <p:spPr bwMode="auto">
          <a:xfrm flipH="1" flipV="1">
            <a:off x="7315201" y="543401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0704" name="Oval 71"/>
          <p:cNvSpPr>
            <a:spLocks noChangeArrowheads="1"/>
          </p:cNvSpPr>
          <p:nvPr/>
        </p:nvSpPr>
        <p:spPr bwMode="auto">
          <a:xfrm>
            <a:off x="6550026" y="5635625"/>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8</a:t>
            </a:r>
          </a:p>
        </p:txBody>
      </p:sp>
      <p:sp>
        <p:nvSpPr>
          <p:cNvPr id="36910" name="Rectangle 72"/>
          <p:cNvSpPr>
            <a:spLocks noChangeAspect="1" noChangeArrowheads="1"/>
          </p:cNvSpPr>
          <p:nvPr/>
        </p:nvSpPr>
        <p:spPr bwMode="auto">
          <a:xfrm>
            <a:off x="6327775" y="614838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6911" name="Rectangle 73"/>
          <p:cNvSpPr>
            <a:spLocks noChangeAspect="1" noChangeArrowheads="1"/>
          </p:cNvSpPr>
          <p:nvPr/>
        </p:nvSpPr>
        <p:spPr bwMode="auto">
          <a:xfrm>
            <a:off x="6850064" y="614838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36912" name="AutoShape 74"/>
          <p:cNvCxnSpPr>
            <a:cxnSpLocks noChangeShapeType="1"/>
            <a:stCxn id="36911" idx="0"/>
            <a:endCxn id="70704" idx="5"/>
          </p:cNvCxnSpPr>
          <p:nvPr/>
        </p:nvCxnSpPr>
        <p:spPr bwMode="auto">
          <a:xfrm flipH="1" flipV="1">
            <a:off x="6792914" y="5889625"/>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13" name="AutoShape 75"/>
          <p:cNvCxnSpPr>
            <a:cxnSpLocks noChangeShapeType="1"/>
            <a:stCxn id="36910" idx="0"/>
            <a:endCxn id="70704" idx="3"/>
          </p:cNvCxnSpPr>
          <p:nvPr/>
        </p:nvCxnSpPr>
        <p:spPr bwMode="auto">
          <a:xfrm flipV="1">
            <a:off x="6430964" y="5889625"/>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0709" name="Oval 76"/>
          <p:cNvSpPr>
            <a:spLocks noChangeArrowheads="1"/>
          </p:cNvSpPr>
          <p:nvPr/>
        </p:nvSpPr>
        <p:spPr bwMode="auto">
          <a:xfrm>
            <a:off x="9164638" y="5181600"/>
            <a:ext cx="284162" cy="285750"/>
          </a:xfrm>
          <a:prstGeom prst="ellipse">
            <a:avLst/>
          </a:prstGeom>
          <a:solidFill>
            <a:schemeClr val="accent1"/>
          </a:solidFill>
          <a:ln w="38100">
            <a:solidFill>
              <a:schemeClr val="tx2"/>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4</a:t>
            </a:r>
          </a:p>
        </p:txBody>
      </p:sp>
      <p:sp>
        <p:nvSpPr>
          <p:cNvPr id="70710" name="Oval 77"/>
          <p:cNvSpPr>
            <a:spLocks noChangeArrowheads="1"/>
          </p:cNvSpPr>
          <p:nvPr/>
        </p:nvSpPr>
        <p:spPr bwMode="auto">
          <a:xfrm>
            <a:off x="9686925" y="5637213"/>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6</a:t>
            </a:r>
          </a:p>
        </p:txBody>
      </p:sp>
      <p:sp>
        <p:nvSpPr>
          <p:cNvPr id="36916" name="Rectangle 78"/>
          <p:cNvSpPr>
            <a:spLocks noChangeAspect="1" noChangeArrowheads="1"/>
          </p:cNvSpPr>
          <p:nvPr/>
        </p:nvSpPr>
        <p:spPr bwMode="auto">
          <a:xfrm>
            <a:off x="9467850" y="614997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6917" name="Rectangle 79"/>
          <p:cNvSpPr>
            <a:spLocks noChangeAspect="1" noChangeArrowheads="1"/>
          </p:cNvSpPr>
          <p:nvPr/>
        </p:nvSpPr>
        <p:spPr bwMode="auto">
          <a:xfrm>
            <a:off x="9988551" y="614997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36918" name="AutoShape 80"/>
          <p:cNvCxnSpPr>
            <a:cxnSpLocks noChangeShapeType="1"/>
            <a:stCxn id="36917" idx="0"/>
            <a:endCxn id="70710" idx="5"/>
          </p:cNvCxnSpPr>
          <p:nvPr/>
        </p:nvCxnSpPr>
        <p:spPr bwMode="auto">
          <a:xfrm flipH="1" flipV="1">
            <a:off x="9931400" y="589121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19" name="AutoShape 81"/>
          <p:cNvCxnSpPr>
            <a:cxnSpLocks noChangeShapeType="1"/>
            <a:stCxn id="36916" idx="0"/>
            <a:endCxn id="70710" idx="3"/>
          </p:cNvCxnSpPr>
          <p:nvPr/>
        </p:nvCxnSpPr>
        <p:spPr bwMode="auto">
          <a:xfrm flipV="1">
            <a:off x="9571038" y="589121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20" name="AutoShape 82"/>
          <p:cNvCxnSpPr>
            <a:cxnSpLocks noChangeShapeType="1"/>
            <a:stCxn id="70717" idx="7"/>
            <a:endCxn id="70709" idx="3"/>
          </p:cNvCxnSpPr>
          <p:nvPr/>
        </p:nvCxnSpPr>
        <p:spPr bwMode="auto">
          <a:xfrm flipV="1">
            <a:off x="8885239" y="5445126"/>
            <a:ext cx="320675" cy="214313"/>
          </a:xfrm>
          <a:prstGeom prst="straightConnector1">
            <a:avLst/>
          </a:prstGeom>
          <a:noFill/>
          <a:ln w="38100">
            <a:solidFill>
              <a:schemeClr val="tx2"/>
            </a:solidFill>
            <a:round/>
            <a:headEnd/>
            <a:tailEnd/>
          </a:ln>
          <a:extLst>
            <a:ext uri="{909E8E84-426E-40DD-AFC4-6F175D3DCCD1}">
              <a14:hiddenFill xmlns:a14="http://schemas.microsoft.com/office/drawing/2010/main">
                <a:noFill/>
              </a14:hiddenFill>
            </a:ext>
          </a:extLst>
        </p:spPr>
      </p:cxnSp>
      <p:cxnSp>
        <p:nvCxnSpPr>
          <p:cNvPr id="36921" name="AutoShape 83"/>
          <p:cNvCxnSpPr>
            <a:cxnSpLocks noChangeShapeType="1"/>
            <a:stCxn id="70710" idx="1"/>
            <a:endCxn id="70709" idx="5"/>
          </p:cNvCxnSpPr>
          <p:nvPr/>
        </p:nvCxnSpPr>
        <p:spPr bwMode="auto">
          <a:xfrm flipH="1" flipV="1">
            <a:off x="9407526" y="5445125"/>
            <a:ext cx="320675" cy="2238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0717" name="Oval 84"/>
          <p:cNvSpPr>
            <a:spLocks noChangeArrowheads="1"/>
          </p:cNvSpPr>
          <p:nvPr/>
        </p:nvSpPr>
        <p:spPr bwMode="auto">
          <a:xfrm>
            <a:off x="8642351" y="5637213"/>
            <a:ext cx="284163" cy="285750"/>
          </a:xfrm>
          <a:prstGeom prst="ellipse">
            <a:avLst/>
          </a:prstGeom>
          <a:solidFill>
            <a:schemeClr val="accent1"/>
          </a:solidFill>
          <a:ln w="38100">
            <a:solidFill>
              <a:schemeClr val="tx2"/>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7</a:t>
            </a:r>
          </a:p>
        </p:txBody>
      </p:sp>
      <p:sp>
        <p:nvSpPr>
          <p:cNvPr id="36923" name="Rectangle 85"/>
          <p:cNvSpPr>
            <a:spLocks noChangeAspect="1" noChangeArrowheads="1"/>
          </p:cNvSpPr>
          <p:nvPr/>
        </p:nvSpPr>
        <p:spPr bwMode="auto">
          <a:xfrm>
            <a:off x="8420100" y="614997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6924" name="Rectangle 86"/>
          <p:cNvSpPr>
            <a:spLocks noChangeAspect="1" noChangeArrowheads="1"/>
          </p:cNvSpPr>
          <p:nvPr/>
        </p:nvSpPr>
        <p:spPr bwMode="auto">
          <a:xfrm>
            <a:off x="8942389" y="614997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36925" name="AutoShape 87"/>
          <p:cNvCxnSpPr>
            <a:cxnSpLocks noChangeShapeType="1"/>
            <a:stCxn id="36924" idx="0"/>
            <a:endCxn id="70717" idx="5"/>
          </p:cNvCxnSpPr>
          <p:nvPr/>
        </p:nvCxnSpPr>
        <p:spPr bwMode="auto">
          <a:xfrm flipH="1" flipV="1">
            <a:off x="8885239" y="5900738"/>
            <a:ext cx="160337" cy="23971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926" name="AutoShape 88"/>
          <p:cNvCxnSpPr>
            <a:cxnSpLocks noChangeShapeType="1"/>
            <a:stCxn id="36923" idx="0"/>
            <a:endCxn id="70717" idx="3"/>
          </p:cNvCxnSpPr>
          <p:nvPr/>
        </p:nvCxnSpPr>
        <p:spPr bwMode="auto">
          <a:xfrm flipV="1">
            <a:off x="8523289" y="5900738"/>
            <a:ext cx="160337" cy="23971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383477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86" name="Rectangle 2" descr="Rectangle: Click to edit Master text styles&#10;Second level&#10;Third level&#10;Fourth level&#10;Fifth level"/>
          <p:cNvSpPr>
            <a:spLocks noGrp="1" noChangeArrowheads="1"/>
          </p:cNvSpPr>
          <p:nvPr>
            <p:ph type="body" idx="1"/>
          </p:nvPr>
        </p:nvSpPr>
        <p:spPr>
          <a:xfrm>
            <a:off x="2362200" y="1676400"/>
            <a:ext cx="3886200" cy="4267200"/>
          </a:xfrm>
        </p:spPr>
        <p:txBody>
          <a:bodyPr rtlCol="0">
            <a:normAutofit/>
          </a:bodyPr>
          <a:lstStyle/>
          <a:p>
            <a:pPr>
              <a:buFont typeface="Times" charset="0"/>
              <a:buChar char="•"/>
              <a:defRPr/>
            </a:pPr>
            <a:r>
              <a:rPr lang="en-US"/>
              <a:t>We can construct a heap storing </a:t>
            </a:r>
            <a:r>
              <a:rPr lang="en-US" b="1" i="1">
                <a:latin typeface="Times New Roman" charset="0"/>
              </a:rPr>
              <a:t>n</a:t>
            </a:r>
            <a:r>
              <a:rPr lang="en-US"/>
              <a:t> given keys in using a bottom-up construction with </a:t>
            </a:r>
            <a:r>
              <a:rPr lang="en-US">
                <a:latin typeface="Times New Roman" charset="0"/>
              </a:rPr>
              <a:t>log </a:t>
            </a:r>
            <a:r>
              <a:rPr lang="en-US" b="1" i="1">
                <a:latin typeface="Times New Roman" charset="0"/>
              </a:rPr>
              <a:t>n</a:t>
            </a:r>
            <a:r>
              <a:rPr lang="en-US"/>
              <a:t> phases</a:t>
            </a:r>
          </a:p>
          <a:p>
            <a:pPr>
              <a:buFont typeface="Times" charset="0"/>
              <a:buChar char="•"/>
              <a:defRPr/>
            </a:pPr>
            <a:r>
              <a:rPr lang="en-US"/>
              <a:t>In phase </a:t>
            </a:r>
            <a:r>
              <a:rPr lang="en-US" b="1" i="1">
                <a:latin typeface="Times New Roman" charset="0"/>
              </a:rPr>
              <a:t>i</a:t>
            </a:r>
            <a:r>
              <a:rPr lang="en-US"/>
              <a:t>, pairs of heaps with </a:t>
            </a:r>
            <a:r>
              <a:rPr lang="en-US">
                <a:latin typeface="Times New Roman" charset="0"/>
              </a:rPr>
              <a:t>2</a:t>
            </a:r>
            <a:r>
              <a:rPr lang="en-US" b="1" i="1" baseline="30000">
                <a:latin typeface="Times New Roman" charset="0"/>
              </a:rPr>
              <a:t>i </a:t>
            </a:r>
            <a:r>
              <a:rPr lang="en-US">
                <a:latin typeface="Symbol" charset="2"/>
              </a:rPr>
              <a:t>-</a:t>
            </a:r>
            <a:r>
              <a:rPr lang="en-US">
                <a:latin typeface="Times New Roman" charset="0"/>
              </a:rPr>
              <a:t>1</a:t>
            </a:r>
            <a:r>
              <a:rPr lang="en-US"/>
              <a:t> keys are merged into heaps with </a:t>
            </a:r>
            <a:r>
              <a:rPr lang="en-US">
                <a:latin typeface="Times New Roman" charset="0"/>
              </a:rPr>
              <a:t>2</a:t>
            </a:r>
            <a:r>
              <a:rPr lang="en-US" b="1" i="1" baseline="30000">
                <a:latin typeface="Times New Roman" charset="0"/>
              </a:rPr>
              <a:t>i</a:t>
            </a:r>
            <a:r>
              <a:rPr lang="en-US" baseline="30000">
                <a:latin typeface="Symbol" charset="2"/>
              </a:rPr>
              <a:t>+</a:t>
            </a:r>
            <a:r>
              <a:rPr lang="en-US" baseline="30000">
                <a:latin typeface="Times New Roman" charset="0"/>
              </a:rPr>
              <a:t>1</a:t>
            </a:r>
            <a:r>
              <a:rPr lang="en-US">
                <a:latin typeface="Symbol" charset="2"/>
              </a:rPr>
              <a:t>-</a:t>
            </a:r>
            <a:r>
              <a:rPr lang="en-US">
                <a:latin typeface="Times New Roman" charset="0"/>
              </a:rPr>
              <a:t>1</a:t>
            </a:r>
            <a:r>
              <a:rPr lang="en-US"/>
              <a:t> keys</a:t>
            </a:r>
          </a:p>
        </p:txBody>
      </p:sp>
      <p:sp>
        <p:nvSpPr>
          <p:cNvPr id="71687" name="Rectangle 4"/>
          <p:cNvSpPr>
            <a:spLocks noGrp="1" noChangeArrowheads="1"/>
          </p:cNvSpPr>
          <p:nvPr>
            <p:ph type="title"/>
          </p:nvPr>
        </p:nvSpPr>
        <p:spPr>
          <a:xfrm>
            <a:off x="2133600" y="304800"/>
            <a:ext cx="6934200" cy="1143000"/>
          </a:xfrm>
        </p:spPr>
        <p:txBody>
          <a:bodyPr rtlCol="0">
            <a:normAutofit/>
          </a:bodyPr>
          <a:lstStyle/>
          <a:p>
            <a:pPr>
              <a:defRPr/>
            </a:pPr>
            <a:r>
              <a:rPr lang="en-US"/>
              <a:t>Bottom-up Heap Construction</a:t>
            </a:r>
          </a:p>
        </p:txBody>
      </p:sp>
      <p:grpSp>
        <p:nvGrpSpPr>
          <p:cNvPr id="37892" name="Group 5"/>
          <p:cNvGrpSpPr>
            <a:grpSpLocks/>
          </p:cNvGrpSpPr>
          <p:nvPr/>
        </p:nvGrpSpPr>
        <p:grpSpPr bwMode="auto">
          <a:xfrm>
            <a:off x="6881813" y="2209800"/>
            <a:ext cx="2514600" cy="838200"/>
            <a:chOff x="3360" y="1392"/>
            <a:chExt cx="1584" cy="528"/>
          </a:xfrm>
        </p:grpSpPr>
        <p:sp>
          <p:nvSpPr>
            <p:cNvPr id="71697" name="AutoShape 6"/>
            <p:cNvSpPr>
              <a:spLocks noChangeArrowheads="1"/>
            </p:cNvSpPr>
            <p:nvPr/>
          </p:nvSpPr>
          <p:spPr bwMode="auto">
            <a:xfrm>
              <a:off x="3360" y="1392"/>
              <a:ext cx="624" cy="528"/>
            </a:xfrm>
            <a:prstGeom prst="triangle">
              <a:avLst>
                <a:gd name="adj" fmla="val 50000"/>
              </a:avLst>
            </a:prstGeom>
            <a:solidFill>
              <a:schemeClr val="accent1"/>
            </a:solidFill>
            <a:ln w="19050">
              <a:solidFill>
                <a:schemeClr val="tx1"/>
              </a:solidFill>
              <a:miter lim="800000"/>
              <a:headEnd/>
              <a:tailEnd/>
            </a:ln>
          </p:spPr>
          <p:txBody>
            <a:bodyPr wrap="none" anchor="ctr"/>
            <a:lstStyle/>
            <a:p>
              <a:pPr>
                <a:defRPr/>
              </a:pPr>
              <a:r>
                <a:rPr lang="en-US" dirty="0">
                  <a:solidFill>
                    <a:schemeClr val="accent1">
                      <a:lumMod val="20000"/>
                      <a:lumOff val="80000"/>
                    </a:schemeClr>
                  </a:solidFill>
                  <a:latin typeface="Times New Roman" charset="0"/>
                </a:rPr>
                <a:t>2</a:t>
              </a:r>
              <a:r>
                <a:rPr lang="en-US" b="1" i="1" baseline="30000" dirty="0">
                  <a:solidFill>
                    <a:schemeClr val="accent1">
                      <a:lumMod val="20000"/>
                      <a:lumOff val="80000"/>
                    </a:schemeClr>
                  </a:solidFill>
                  <a:latin typeface="Times New Roman" charset="0"/>
                </a:rPr>
                <a:t>i </a:t>
              </a:r>
              <a:r>
                <a:rPr lang="en-US" dirty="0">
                  <a:solidFill>
                    <a:schemeClr val="accent1">
                      <a:lumMod val="20000"/>
                      <a:lumOff val="80000"/>
                    </a:schemeClr>
                  </a:solidFill>
                  <a:latin typeface="Symbol" charset="2"/>
                </a:rPr>
                <a:t>-</a:t>
              </a:r>
              <a:r>
                <a:rPr lang="en-US" dirty="0">
                  <a:solidFill>
                    <a:schemeClr val="accent1">
                      <a:lumMod val="20000"/>
                      <a:lumOff val="80000"/>
                    </a:schemeClr>
                  </a:solidFill>
                  <a:latin typeface="Times New Roman" charset="0"/>
                </a:rPr>
                <a:t>1</a:t>
              </a:r>
            </a:p>
          </p:txBody>
        </p:sp>
        <p:sp>
          <p:nvSpPr>
            <p:cNvPr id="71698" name="AutoShape 7"/>
            <p:cNvSpPr>
              <a:spLocks noChangeArrowheads="1"/>
            </p:cNvSpPr>
            <p:nvPr/>
          </p:nvSpPr>
          <p:spPr bwMode="auto">
            <a:xfrm>
              <a:off x="4320" y="1392"/>
              <a:ext cx="624" cy="528"/>
            </a:xfrm>
            <a:prstGeom prst="triangle">
              <a:avLst>
                <a:gd name="adj" fmla="val 50000"/>
              </a:avLst>
            </a:prstGeom>
            <a:solidFill>
              <a:schemeClr val="accent1"/>
            </a:solidFill>
            <a:ln w="19050">
              <a:solidFill>
                <a:schemeClr val="tx1"/>
              </a:solidFill>
              <a:miter lim="800000"/>
              <a:headEnd/>
              <a:tailEnd/>
            </a:ln>
          </p:spPr>
          <p:txBody>
            <a:bodyPr wrap="none" anchor="ctr"/>
            <a:lstStyle/>
            <a:p>
              <a:pPr>
                <a:defRPr/>
              </a:pPr>
              <a:r>
                <a:rPr lang="en-US" dirty="0">
                  <a:solidFill>
                    <a:schemeClr val="accent1">
                      <a:lumMod val="20000"/>
                      <a:lumOff val="80000"/>
                    </a:schemeClr>
                  </a:solidFill>
                  <a:latin typeface="Times New Roman" charset="0"/>
                </a:rPr>
                <a:t>2</a:t>
              </a:r>
              <a:r>
                <a:rPr lang="en-US" b="1" i="1" baseline="30000" dirty="0">
                  <a:solidFill>
                    <a:schemeClr val="accent1">
                      <a:lumMod val="20000"/>
                      <a:lumOff val="80000"/>
                    </a:schemeClr>
                  </a:solidFill>
                  <a:latin typeface="Times New Roman" charset="0"/>
                </a:rPr>
                <a:t>i </a:t>
              </a:r>
              <a:r>
                <a:rPr lang="en-US" dirty="0">
                  <a:solidFill>
                    <a:schemeClr val="accent1">
                      <a:lumMod val="20000"/>
                      <a:lumOff val="80000"/>
                    </a:schemeClr>
                  </a:solidFill>
                  <a:latin typeface="Symbol" charset="2"/>
                </a:rPr>
                <a:t>-</a:t>
              </a:r>
              <a:r>
                <a:rPr lang="en-US" dirty="0">
                  <a:solidFill>
                    <a:schemeClr val="accent1">
                      <a:lumMod val="20000"/>
                      <a:lumOff val="80000"/>
                    </a:schemeClr>
                  </a:solidFill>
                  <a:latin typeface="Times New Roman" charset="0"/>
                </a:rPr>
                <a:t>1</a:t>
              </a:r>
            </a:p>
          </p:txBody>
        </p:sp>
      </p:grpSp>
      <p:sp>
        <p:nvSpPr>
          <p:cNvPr id="37893" name="AutoShape 8"/>
          <p:cNvSpPr>
            <a:spLocks noChangeArrowheads="1"/>
          </p:cNvSpPr>
          <p:nvPr/>
        </p:nvSpPr>
        <p:spPr bwMode="auto">
          <a:xfrm>
            <a:off x="7948613" y="3429000"/>
            <a:ext cx="381000" cy="381000"/>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7894" name="Freeform 9"/>
          <p:cNvSpPr>
            <a:spLocks/>
          </p:cNvSpPr>
          <p:nvPr/>
        </p:nvSpPr>
        <p:spPr bwMode="auto">
          <a:xfrm>
            <a:off x="6297614" y="4191000"/>
            <a:ext cx="3684587" cy="1771650"/>
          </a:xfrm>
          <a:custGeom>
            <a:avLst/>
            <a:gdLst>
              <a:gd name="T0" fmla="*/ 2147483647 w 2321"/>
              <a:gd name="T1" fmla="*/ 2147483647 h 1116"/>
              <a:gd name="T2" fmla="*/ 2147483647 w 2321"/>
              <a:gd name="T3" fmla="*/ 2147483647 h 1116"/>
              <a:gd name="T4" fmla="*/ 2147483647 w 2321"/>
              <a:gd name="T5" fmla="*/ 2147483647 h 1116"/>
              <a:gd name="T6" fmla="*/ 2147483647 w 2321"/>
              <a:gd name="T7" fmla="*/ 2147483647 h 1116"/>
              <a:gd name="T8" fmla="*/ 2147483647 w 2321"/>
              <a:gd name="T9" fmla="*/ 2147483647 h 1116"/>
              <a:gd name="T10" fmla="*/ 0 60000 65536"/>
              <a:gd name="T11" fmla="*/ 0 60000 65536"/>
              <a:gd name="T12" fmla="*/ 0 60000 65536"/>
              <a:gd name="T13" fmla="*/ 0 60000 65536"/>
              <a:gd name="T14" fmla="*/ 0 60000 65536"/>
              <a:gd name="T15" fmla="*/ 0 w 2321"/>
              <a:gd name="T16" fmla="*/ 0 h 1116"/>
              <a:gd name="T17" fmla="*/ 2321 w 2321"/>
              <a:gd name="T18" fmla="*/ 1116 h 1116"/>
            </a:gdLst>
            <a:ahLst/>
            <a:cxnLst>
              <a:cxn ang="T10">
                <a:pos x="T0" y="T1"/>
              </a:cxn>
              <a:cxn ang="T11">
                <a:pos x="T2" y="T3"/>
              </a:cxn>
              <a:cxn ang="T12">
                <a:pos x="T4" y="T5"/>
              </a:cxn>
              <a:cxn ang="T13">
                <a:pos x="T6" y="T7"/>
              </a:cxn>
              <a:cxn ang="T14">
                <a:pos x="T8" y="T9"/>
              </a:cxn>
            </a:cxnLst>
            <a:rect l="T15" t="T16" r="T17" b="T18"/>
            <a:pathLst>
              <a:path w="2321" h="1116">
                <a:moveTo>
                  <a:pt x="857" y="147"/>
                </a:moveTo>
                <a:cubicBezTo>
                  <a:pt x="722" y="227"/>
                  <a:pt x="0" y="843"/>
                  <a:pt x="210" y="981"/>
                </a:cubicBezTo>
                <a:cubicBezTo>
                  <a:pt x="414" y="1113"/>
                  <a:pt x="1916" y="1116"/>
                  <a:pt x="2119" y="975"/>
                </a:cubicBezTo>
                <a:cubicBezTo>
                  <a:pt x="2321" y="835"/>
                  <a:pt x="1634" y="276"/>
                  <a:pt x="1424" y="138"/>
                </a:cubicBezTo>
                <a:cubicBezTo>
                  <a:pt x="1214" y="0"/>
                  <a:pt x="992" y="67"/>
                  <a:pt x="857" y="147"/>
                </a:cubicBezTo>
                <a:close/>
              </a:path>
            </a:pathLst>
          </a:custGeom>
          <a:solidFill>
            <a:srgbClr val="F8F0D0"/>
          </a:solidFill>
          <a:ln w="19050">
            <a:solidFill>
              <a:schemeClr val="tx1"/>
            </a:solidFill>
            <a:round/>
            <a:headEnd/>
            <a:tailEnd/>
          </a:ln>
        </p:spPr>
        <p:txBody>
          <a:bodyPr wrap="none" anchor="ctr"/>
          <a:lstStyle/>
          <a:p>
            <a:endParaRPr lang="en-US"/>
          </a:p>
        </p:txBody>
      </p:sp>
      <p:sp>
        <p:nvSpPr>
          <p:cNvPr id="37895" name="AutoShape 10"/>
          <p:cNvSpPr>
            <a:spLocks noChangeArrowheads="1"/>
          </p:cNvSpPr>
          <p:nvPr/>
        </p:nvSpPr>
        <p:spPr bwMode="auto">
          <a:xfrm>
            <a:off x="6858000" y="4868864"/>
            <a:ext cx="990600" cy="841375"/>
          </a:xfrm>
          <a:prstGeom prst="triangle">
            <a:avLst>
              <a:gd name="adj" fmla="val 50000"/>
            </a:avLst>
          </a:prstGeom>
          <a:solidFill>
            <a:schemeClr val="accent1"/>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7896" name="AutoShape 11"/>
          <p:cNvSpPr>
            <a:spLocks noChangeArrowheads="1"/>
          </p:cNvSpPr>
          <p:nvPr/>
        </p:nvSpPr>
        <p:spPr bwMode="auto">
          <a:xfrm>
            <a:off x="8382000" y="4868864"/>
            <a:ext cx="990600" cy="841375"/>
          </a:xfrm>
          <a:prstGeom prst="triangle">
            <a:avLst>
              <a:gd name="adj" fmla="val 50000"/>
            </a:avLst>
          </a:prstGeom>
          <a:solidFill>
            <a:schemeClr val="accent1"/>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37897" name="Oval 12"/>
          <p:cNvSpPr>
            <a:spLocks noChangeArrowheads="1"/>
          </p:cNvSpPr>
          <p:nvPr/>
        </p:nvSpPr>
        <p:spPr bwMode="auto">
          <a:xfrm>
            <a:off x="7962900" y="4411663"/>
            <a:ext cx="304800" cy="304800"/>
          </a:xfrm>
          <a:prstGeom prst="ellipse">
            <a:avLst/>
          </a:prstGeom>
          <a:solidFill>
            <a:schemeClr val="accent1"/>
          </a:solidFill>
          <a:ln w="19050">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37898" name="AutoShape 13"/>
          <p:cNvCxnSpPr>
            <a:cxnSpLocks noChangeShapeType="1"/>
            <a:stCxn id="37897" idx="3"/>
            <a:endCxn id="37895" idx="0"/>
          </p:cNvCxnSpPr>
          <p:nvPr/>
        </p:nvCxnSpPr>
        <p:spPr bwMode="auto">
          <a:xfrm flipH="1">
            <a:off x="7353300" y="4681539"/>
            <a:ext cx="654050" cy="1873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7899" name="AutoShape 14"/>
          <p:cNvCxnSpPr>
            <a:cxnSpLocks noChangeShapeType="1"/>
            <a:stCxn id="37897" idx="5"/>
            <a:endCxn id="37896" idx="0"/>
          </p:cNvCxnSpPr>
          <p:nvPr/>
        </p:nvCxnSpPr>
        <p:spPr bwMode="auto">
          <a:xfrm>
            <a:off x="8223250" y="4681539"/>
            <a:ext cx="654050" cy="1873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37900" name="Rectangle 15"/>
          <p:cNvSpPr>
            <a:spLocks noChangeArrowheads="1"/>
          </p:cNvSpPr>
          <p:nvPr/>
        </p:nvSpPr>
        <p:spPr bwMode="auto">
          <a:xfrm>
            <a:off x="7685088" y="4872038"/>
            <a:ext cx="7473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rgbClr val="0D21FF"/>
                </a:solidFill>
                <a:latin typeface="Times New Roman" panose="02020603050405020304" pitchFamily="18" charset="0"/>
              </a:rPr>
              <a:t>2</a:t>
            </a:r>
            <a:r>
              <a:rPr lang="en-US" altLang="en-US" b="1" i="1" baseline="30000">
                <a:solidFill>
                  <a:srgbClr val="0D21FF"/>
                </a:solidFill>
                <a:latin typeface="Times New Roman" panose="02020603050405020304" pitchFamily="18" charset="0"/>
              </a:rPr>
              <a:t>i</a:t>
            </a:r>
            <a:r>
              <a:rPr lang="en-US" altLang="en-US" baseline="30000">
                <a:solidFill>
                  <a:srgbClr val="0D21FF"/>
                </a:solidFill>
                <a:latin typeface="Symbol" panose="05050102010706020507" pitchFamily="18" charset="2"/>
              </a:rPr>
              <a:t>+</a:t>
            </a:r>
            <a:r>
              <a:rPr lang="en-US" altLang="en-US" baseline="30000">
                <a:solidFill>
                  <a:srgbClr val="0D21FF"/>
                </a:solidFill>
                <a:latin typeface="Times New Roman" panose="02020603050405020304" pitchFamily="18" charset="0"/>
              </a:rPr>
              <a:t>1</a:t>
            </a:r>
            <a:r>
              <a:rPr lang="en-US" altLang="en-US">
                <a:solidFill>
                  <a:srgbClr val="0D21FF"/>
                </a:solidFill>
                <a:latin typeface="Symbol" panose="05050102010706020507" pitchFamily="18" charset="2"/>
              </a:rPr>
              <a:t>-</a:t>
            </a:r>
            <a:r>
              <a:rPr lang="en-US" altLang="en-US">
                <a:solidFill>
                  <a:srgbClr val="0D21FF"/>
                </a:solidFill>
                <a:latin typeface="Times New Roman" panose="02020603050405020304" pitchFamily="18" charset="0"/>
              </a:rPr>
              <a:t>1</a:t>
            </a:r>
          </a:p>
        </p:txBody>
      </p:sp>
    </p:spTree>
    <p:extLst>
      <p:ext uri="{BB962C8B-B14F-4D97-AF65-F5344CB8AC3E}">
        <p14:creationId xmlns:p14="http://schemas.microsoft.com/office/powerpoint/2010/main" val="3066699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a:t>Example</a:t>
            </a:r>
          </a:p>
        </p:txBody>
      </p:sp>
      <p:sp>
        <p:nvSpPr>
          <p:cNvPr id="38915" name="Oval 3"/>
          <p:cNvSpPr>
            <a:spLocks noChangeArrowheads="1"/>
          </p:cNvSpPr>
          <p:nvPr/>
        </p:nvSpPr>
        <p:spPr bwMode="auto">
          <a:xfrm>
            <a:off x="3956050" y="2103438"/>
            <a:ext cx="285750" cy="284162"/>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38916" name="AutoShape 4"/>
          <p:cNvCxnSpPr>
            <a:cxnSpLocks noChangeShapeType="1"/>
            <a:stCxn id="38915" idx="3"/>
            <a:endCxn id="38918" idx="7"/>
          </p:cNvCxnSpPr>
          <p:nvPr/>
        </p:nvCxnSpPr>
        <p:spPr bwMode="auto">
          <a:xfrm flipH="1">
            <a:off x="3140075" y="2346325"/>
            <a:ext cx="857250" cy="254000"/>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38917" name="AutoShape 5"/>
          <p:cNvCxnSpPr>
            <a:cxnSpLocks noChangeShapeType="1"/>
            <a:stCxn id="38931" idx="1"/>
            <a:endCxn id="38915" idx="5"/>
          </p:cNvCxnSpPr>
          <p:nvPr/>
        </p:nvCxnSpPr>
        <p:spPr bwMode="auto">
          <a:xfrm flipH="1" flipV="1">
            <a:off x="4200525" y="2346325"/>
            <a:ext cx="857250" cy="255588"/>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38918" name="Oval 6"/>
          <p:cNvSpPr>
            <a:spLocks noChangeArrowheads="1"/>
          </p:cNvSpPr>
          <p:nvPr/>
        </p:nvSpPr>
        <p:spPr bwMode="auto">
          <a:xfrm>
            <a:off x="2897188" y="2559050"/>
            <a:ext cx="284162" cy="285750"/>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sp>
        <p:nvSpPr>
          <p:cNvPr id="72714" name="Oval 7"/>
          <p:cNvSpPr>
            <a:spLocks noChangeArrowheads="1"/>
          </p:cNvSpPr>
          <p:nvPr/>
        </p:nvSpPr>
        <p:spPr bwMode="auto">
          <a:xfrm>
            <a:off x="3419475" y="3014663"/>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15</a:t>
            </a:r>
          </a:p>
        </p:txBody>
      </p:sp>
      <p:sp>
        <p:nvSpPr>
          <p:cNvPr id="38920" name="Rectangle 8"/>
          <p:cNvSpPr>
            <a:spLocks noChangeAspect="1" noChangeArrowheads="1"/>
          </p:cNvSpPr>
          <p:nvPr/>
        </p:nvSpPr>
        <p:spPr bwMode="auto">
          <a:xfrm>
            <a:off x="3200400" y="35274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8921" name="Rectangle 9"/>
          <p:cNvSpPr>
            <a:spLocks noChangeAspect="1" noChangeArrowheads="1"/>
          </p:cNvSpPr>
          <p:nvPr/>
        </p:nvSpPr>
        <p:spPr bwMode="auto">
          <a:xfrm>
            <a:off x="3721101" y="35274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8922" name="AutoShape 10"/>
          <p:cNvCxnSpPr>
            <a:cxnSpLocks noChangeShapeType="1"/>
            <a:stCxn id="38921" idx="0"/>
            <a:endCxn id="72714" idx="5"/>
          </p:cNvCxnSpPr>
          <p:nvPr/>
        </p:nvCxnSpPr>
        <p:spPr bwMode="auto">
          <a:xfrm flipH="1" flipV="1">
            <a:off x="3663950" y="3263900"/>
            <a:ext cx="160338"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23" name="AutoShape 11"/>
          <p:cNvCxnSpPr>
            <a:cxnSpLocks noChangeShapeType="1"/>
            <a:stCxn id="38920" idx="0"/>
            <a:endCxn id="72714" idx="3"/>
          </p:cNvCxnSpPr>
          <p:nvPr/>
        </p:nvCxnSpPr>
        <p:spPr bwMode="auto">
          <a:xfrm flipV="1">
            <a:off x="3303588" y="3263900"/>
            <a:ext cx="158750"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24" name="AutoShape 12"/>
          <p:cNvCxnSpPr>
            <a:cxnSpLocks noChangeShapeType="1"/>
            <a:stCxn id="72721" idx="7"/>
            <a:endCxn id="38918" idx="3"/>
          </p:cNvCxnSpPr>
          <p:nvPr/>
        </p:nvCxnSpPr>
        <p:spPr bwMode="auto">
          <a:xfrm flipV="1">
            <a:off x="2617789" y="2803525"/>
            <a:ext cx="320675" cy="242888"/>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38925" name="AutoShape 13"/>
          <p:cNvCxnSpPr>
            <a:cxnSpLocks noChangeShapeType="1"/>
            <a:stCxn id="72714" idx="1"/>
            <a:endCxn id="38918" idx="5"/>
          </p:cNvCxnSpPr>
          <p:nvPr/>
        </p:nvCxnSpPr>
        <p:spPr bwMode="auto">
          <a:xfrm flipH="1" flipV="1">
            <a:off x="3140076" y="2803525"/>
            <a:ext cx="320675" cy="242888"/>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72721" name="Oval 14"/>
          <p:cNvSpPr>
            <a:spLocks noChangeArrowheads="1"/>
          </p:cNvSpPr>
          <p:nvPr/>
        </p:nvSpPr>
        <p:spPr bwMode="auto">
          <a:xfrm>
            <a:off x="2374901" y="3014663"/>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16</a:t>
            </a:r>
          </a:p>
        </p:txBody>
      </p:sp>
      <p:sp>
        <p:nvSpPr>
          <p:cNvPr id="38927" name="Rectangle 15"/>
          <p:cNvSpPr>
            <a:spLocks noChangeAspect="1" noChangeArrowheads="1"/>
          </p:cNvSpPr>
          <p:nvPr/>
        </p:nvSpPr>
        <p:spPr bwMode="auto">
          <a:xfrm>
            <a:off x="2152650" y="35274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8928" name="Rectangle 16"/>
          <p:cNvSpPr>
            <a:spLocks noChangeAspect="1" noChangeArrowheads="1"/>
          </p:cNvSpPr>
          <p:nvPr/>
        </p:nvSpPr>
        <p:spPr bwMode="auto">
          <a:xfrm>
            <a:off x="2674939" y="35274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8929" name="AutoShape 17"/>
          <p:cNvCxnSpPr>
            <a:cxnSpLocks noChangeShapeType="1"/>
            <a:stCxn id="38928" idx="0"/>
            <a:endCxn id="72721" idx="5"/>
          </p:cNvCxnSpPr>
          <p:nvPr/>
        </p:nvCxnSpPr>
        <p:spPr bwMode="auto">
          <a:xfrm flipH="1" flipV="1">
            <a:off x="2617789" y="3263900"/>
            <a:ext cx="160337"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30" name="AutoShape 18"/>
          <p:cNvCxnSpPr>
            <a:cxnSpLocks noChangeShapeType="1"/>
            <a:stCxn id="38927" idx="0"/>
            <a:endCxn id="72721" idx="3"/>
          </p:cNvCxnSpPr>
          <p:nvPr/>
        </p:nvCxnSpPr>
        <p:spPr bwMode="auto">
          <a:xfrm flipV="1">
            <a:off x="2255839" y="3263900"/>
            <a:ext cx="160337"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38931" name="Oval 19"/>
          <p:cNvSpPr>
            <a:spLocks noChangeArrowheads="1"/>
          </p:cNvSpPr>
          <p:nvPr/>
        </p:nvSpPr>
        <p:spPr bwMode="auto">
          <a:xfrm>
            <a:off x="5016501" y="2560638"/>
            <a:ext cx="284163" cy="285750"/>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sp>
        <p:nvSpPr>
          <p:cNvPr id="72727" name="Oval 20"/>
          <p:cNvSpPr>
            <a:spLocks noChangeArrowheads="1"/>
          </p:cNvSpPr>
          <p:nvPr/>
        </p:nvSpPr>
        <p:spPr bwMode="auto">
          <a:xfrm>
            <a:off x="5538788" y="3016250"/>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12</a:t>
            </a:r>
          </a:p>
        </p:txBody>
      </p:sp>
      <p:sp>
        <p:nvSpPr>
          <p:cNvPr id="38933" name="Rectangle 21"/>
          <p:cNvSpPr>
            <a:spLocks noChangeAspect="1" noChangeArrowheads="1"/>
          </p:cNvSpPr>
          <p:nvPr/>
        </p:nvSpPr>
        <p:spPr bwMode="auto">
          <a:xfrm>
            <a:off x="5319714"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8934" name="Rectangle 22"/>
          <p:cNvSpPr>
            <a:spLocks noChangeAspect="1" noChangeArrowheads="1"/>
          </p:cNvSpPr>
          <p:nvPr/>
        </p:nvSpPr>
        <p:spPr bwMode="auto">
          <a:xfrm>
            <a:off x="5840414" y="35290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8935" name="AutoShape 23"/>
          <p:cNvCxnSpPr>
            <a:cxnSpLocks noChangeShapeType="1"/>
            <a:stCxn id="38934" idx="0"/>
            <a:endCxn id="72727" idx="5"/>
          </p:cNvCxnSpPr>
          <p:nvPr/>
        </p:nvCxnSpPr>
        <p:spPr bwMode="auto">
          <a:xfrm flipH="1" flipV="1">
            <a:off x="5783264" y="3265489"/>
            <a:ext cx="160337"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36" name="AutoShape 24"/>
          <p:cNvCxnSpPr>
            <a:cxnSpLocks noChangeShapeType="1"/>
            <a:stCxn id="38933" idx="0"/>
            <a:endCxn id="72727" idx="3"/>
          </p:cNvCxnSpPr>
          <p:nvPr/>
        </p:nvCxnSpPr>
        <p:spPr bwMode="auto">
          <a:xfrm flipV="1">
            <a:off x="5422900" y="3265489"/>
            <a:ext cx="158750"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37" name="AutoShape 25"/>
          <p:cNvCxnSpPr>
            <a:cxnSpLocks noChangeShapeType="1"/>
            <a:stCxn id="72734" idx="7"/>
            <a:endCxn id="38931" idx="3"/>
          </p:cNvCxnSpPr>
          <p:nvPr/>
        </p:nvCxnSpPr>
        <p:spPr bwMode="auto">
          <a:xfrm flipV="1">
            <a:off x="4737101" y="2805114"/>
            <a:ext cx="320675" cy="242887"/>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38938" name="AutoShape 26"/>
          <p:cNvCxnSpPr>
            <a:cxnSpLocks noChangeShapeType="1"/>
            <a:stCxn id="72727" idx="1"/>
            <a:endCxn id="38931" idx="5"/>
          </p:cNvCxnSpPr>
          <p:nvPr/>
        </p:nvCxnSpPr>
        <p:spPr bwMode="auto">
          <a:xfrm flipH="1" flipV="1">
            <a:off x="5259389" y="2805114"/>
            <a:ext cx="320675" cy="242887"/>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72734" name="Oval 27"/>
          <p:cNvSpPr>
            <a:spLocks noChangeArrowheads="1"/>
          </p:cNvSpPr>
          <p:nvPr/>
        </p:nvSpPr>
        <p:spPr bwMode="auto">
          <a:xfrm>
            <a:off x="4494213" y="3016250"/>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4</a:t>
            </a:r>
          </a:p>
        </p:txBody>
      </p:sp>
      <p:sp>
        <p:nvSpPr>
          <p:cNvPr id="38940" name="Rectangle 28"/>
          <p:cNvSpPr>
            <a:spLocks noChangeAspect="1" noChangeArrowheads="1"/>
          </p:cNvSpPr>
          <p:nvPr/>
        </p:nvSpPr>
        <p:spPr bwMode="auto">
          <a:xfrm>
            <a:off x="4271964"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8941" name="Rectangle 29"/>
          <p:cNvSpPr>
            <a:spLocks noChangeAspect="1" noChangeArrowheads="1"/>
          </p:cNvSpPr>
          <p:nvPr/>
        </p:nvSpPr>
        <p:spPr bwMode="auto">
          <a:xfrm>
            <a:off x="479425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8942" name="AutoShape 30"/>
          <p:cNvCxnSpPr>
            <a:cxnSpLocks noChangeShapeType="1"/>
            <a:stCxn id="38941" idx="0"/>
            <a:endCxn id="72734" idx="5"/>
          </p:cNvCxnSpPr>
          <p:nvPr/>
        </p:nvCxnSpPr>
        <p:spPr bwMode="auto">
          <a:xfrm flipH="1" flipV="1">
            <a:off x="4737100" y="3265489"/>
            <a:ext cx="160338"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43" name="AutoShape 31"/>
          <p:cNvCxnSpPr>
            <a:cxnSpLocks noChangeShapeType="1"/>
            <a:stCxn id="38940" idx="0"/>
            <a:endCxn id="72734" idx="3"/>
          </p:cNvCxnSpPr>
          <p:nvPr/>
        </p:nvCxnSpPr>
        <p:spPr bwMode="auto">
          <a:xfrm flipV="1">
            <a:off x="4375150" y="3265489"/>
            <a:ext cx="160338"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38944" name="Oval 32"/>
          <p:cNvSpPr>
            <a:spLocks noChangeArrowheads="1"/>
          </p:cNvSpPr>
          <p:nvPr/>
        </p:nvSpPr>
        <p:spPr bwMode="auto">
          <a:xfrm>
            <a:off x="6075364" y="1676401"/>
            <a:ext cx="287337" cy="284163"/>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38945" name="AutoShape 33"/>
          <p:cNvCxnSpPr>
            <a:cxnSpLocks noChangeShapeType="1"/>
            <a:stCxn id="38944" idx="5"/>
            <a:endCxn id="38947" idx="1"/>
          </p:cNvCxnSpPr>
          <p:nvPr/>
        </p:nvCxnSpPr>
        <p:spPr bwMode="auto">
          <a:xfrm>
            <a:off x="6319838" y="1919288"/>
            <a:ext cx="1917700" cy="227012"/>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38946" name="AutoShape 34"/>
          <p:cNvCxnSpPr>
            <a:cxnSpLocks noChangeShapeType="1"/>
            <a:stCxn id="38944" idx="3"/>
            <a:endCxn id="38915" idx="7"/>
          </p:cNvCxnSpPr>
          <p:nvPr/>
        </p:nvCxnSpPr>
        <p:spPr bwMode="auto">
          <a:xfrm flipH="1">
            <a:off x="4200525" y="1919289"/>
            <a:ext cx="1917700" cy="225425"/>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38947" name="Oval 35"/>
          <p:cNvSpPr>
            <a:spLocks noChangeArrowheads="1"/>
          </p:cNvSpPr>
          <p:nvPr/>
        </p:nvSpPr>
        <p:spPr bwMode="auto">
          <a:xfrm>
            <a:off x="8196263" y="2105026"/>
            <a:ext cx="285750" cy="284163"/>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38948" name="AutoShape 36"/>
          <p:cNvCxnSpPr>
            <a:cxnSpLocks noChangeShapeType="1"/>
            <a:stCxn id="38947" idx="3"/>
            <a:endCxn id="38950" idx="7"/>
          </p:cNvCxnSpPr>
          <p:nvPr/>
        </p:nvCxnSpPr>
        <p:spPr bwMode="auto">
          <a:xfrm flipH="1">
            <a:off x="7380288" y="2347913"/>
            <a:ext cx="857250" cy="254000"/>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38949" name="AutoShape 37"/>
          <p:cNvCxnSpPr>
            <a:cxnSpLocks noChangeShapeType="1"/>
            <a:stCxn id="38963" idx="1"/>
            <a:endCxn id="38947" idx="5"/>
          </p:cNvCxnSpPr>
          <p:nvPr/>
        </p:nvCxnSpPr>
        <p:spPr bwMode="auto">
          <a:xfrm flipH="1" flipV="1">
            <a:off x="8440738" y="2347914"/>
            <a:ext cx="857250" cy="255587"/>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38950" name="Oval 38"/>
          <p:cNvSpPr>
            <a:spLocks noChangeArrowheads="1"/>
          </p:cNvSpPr>
          <p:nvPr/>
        </p:nvSpPr>
        <p:spPr bwMode="auto">
          <a:xfrm>
            <a:off x="7137401" y="2560638"/>
            <a:ext cx="284163" cy="285750"/>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sp>
        <p:nvSpPr>
          <p:cNvPr id="72746" name="Oval 39"/>
          <p:cNvSpPr>
            <a:spLocks noChangeArrowheads="1"/>
          </p:cNvSpPr>
          <p:nvPr/>
        </p:nvSpPr>
        <p:spPr bwMode="auto">
          <a:xfrm>
            <a:off x="7659688" y="3016250"/>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9</a:t>
            </a:r>
          </a:p>
        </p:txBody>
      </p:sp>
      <p:sp>
        <p:nvSpPr>
          <p:cNvPr id="38952" name="Rectangle 40"/>
          <p:cNvSpPr>
            <a:spLocks noChangeAspect="1" noChangeArrowheads="1"/>
          </p:cNvSpPr>
          <p:nvPr/>
        </p:nvSpPr>
        <p:spPr bwMode="auto">
          <a:xfrm>
            <a:off x="7440614"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8953" name="Rectangle 41"/>
          <p:cNvSpPr>
            <a:spLocks noChangeAspect="1" noChangeArrowheads="1"/>
          </p:cNvSpPr>
          <p:nvPr/>
        </p:nvSpPr>
        <p:spPr bwMode="auto">
          <a:xfrm>
            <a:off x="7961314" y="35290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8954" name="AutoShape 42"/>
          <p:cNvCxnSpPr>
            <a:cxnSpLocks noChangeShapeType="1"/>
            <a:stCxn id="38953" idx="0"/>
            <a:endCxn id="72746" idx="5"/>
          </p:cNvCxnSpPr>
          <p:nvPr/>
        </p:nvCxnSpPr>
        <p:spPr bwMode="auto">
          <a:xfrm flipH="1" flipV="1">
            <a:off x="7904164" y="3265489"/>
            <a:ext cx="160337"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55" name="AutoShape 43"/>
          <p:cNvCxnSpPr>
            <a:cxnSpLocks noChangeShapeType="1"/>
            <a:stCxn id="38952" idx="0"/>
            <a:endCxn id="72746" idx="3"/>
          </p:cNvCxnSpPr>
          <p:nvPr/>
        </p:nvCxnSpPr>
        <p:spPr bwMode="auto">
          <a:xfrm flipV="1">
            <a:off x="7543800" y="3265489"/>
            <a:ext cx="158750"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56" name="AutoShape 44"/>
          <p:cNvCxnSpPr>
            <a:cxnSpLocks noChangeShapeType="1"/>
            <a:stCxn id="72753" idx="7"/>
            <a:endCxn id="38950" idx="3"/>
          </p:cNvCxnSpPr>
          <p:nvPr/>
        </p:nvCxnSpPr>
        <p:spPr bwMode="auto">
          <a:xfrm flipV="1">
            <a:off x="6858001" y="2805114"/>
            <a:ext cx="320675" cy="242887"/>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38957" name="AutoShape 45"/>
          <p:cNvCxnSpPr>
            <a:cxnSpLocks noChangeShapeType="1"/>
            <a:stCxn id="72746" idx="1"/>
            <a:endCxn id="38950" idx="5"/>
          </p:cNvCxnSpPr>
          <p:nvPr/>
        </p:nvCxnSpPr>
        <p:spPr bwMode="auto">
          <a:xfrm flipH="1" flipV="1">
            <a:off x="7380289" y="2805114"/>
            <a:ext cx="320675" cy="242887"/>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72753" name="Oval 46"/>
          <p:cNvSpPr>
            <a:spLocks noChangeArrowheads="1"/>
          </p:cNvSpPr>
          <p:nvPr/>
        </p:nvSpPr>
        <p:spPr bwMode="auto">
          <a:xfrm>
            <a:off x="6615113" y="3016250"/>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6</a:t>
            </a:r>
          </a:p>
        </p:txBody>
      </p:sp>
      <p:sp>
        <p:nvSpPr>
          <p:cNvPr id="38959" name="Rectangle 47"/>
          <p:cNvSpPr>
            <a:spLocks noChangeAspect="1" noChangeArrowheads="1"/>
          </p:cNvSpPr>
          <p:nvPr/>
        </p:nvSpPr>
        <p:spPr bwMode="auto">
          <a:xfrm>
            <a:off x="6392864"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8960" name="Rectangle 48"/>
          <p:cNvSpPr>
            <a:spLocks noChangeAspect="1" noChangeArrowheads="1"/>
          </p:cNvSpPr>
          <p:nvPr/>
        </p:nvSpPr>
        <p:spPr bwMode="auto">
          <a:xfrm>
            <a:off x="691515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8961" name="AutoShape 49"/>
          <p:cNvCxnSpPr>
            <a:cxnSpLocks noChangeShapeType="1"/>
            <a:stCxn id="38960" idx="0"/>
            <a:endCxn id="72753" idx="5"/>
          </p:cNvCxnSpPr>
          <p:nvPr/>
        </p:nvCxnSpPr>
        <p:spPr bwMode="auto">
          <a:xfrm flipH="1" flipV="1">
            <a:off x="6858000" y="3265489"/>
            <a:ext cx="160338"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62" name="AutoShape 50"/>
          <p:cNvCxnSpPr>
            <a:cxnSpLocks noChangeShapeType="1"/>
            <a:stCxn id="38959" idx="0"/>
            <a:endCxn id="72753" idx="3"/>
          </p:cNvCxnSpPr>
          <p:nvPr/>
        </p:nvCxnSpPr>
        <p:spPr bwMode="auto">
          <a:xfrm flipV="1">
            <a:off x="6496050" y="3265489"/>
            <a:ext cx="160338" cy="2555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38963" name="Oval 51"/>
          <p:cNvSpPr>
            <a:spLocks noChangeArrowheads="1"/>
          </p:cNvSpPr>
          <p:nvPr/>
        </p:nvSpPr>
        <p:spPr bwMode="auto">
          <a:xfrm>
            <a:off x="9256713" y="2562225"/>
            <a:ext cx="284162" cy="285750"/>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sp>
        <p:nvSpPr>
          <p:cNvPr id="72759" name="Oval 52"/>
          <p:cNvSpPr>
            <a:spLocks noChangeArrowheads="1"/>
          </p:cNvSpPr>
          <p:nvPr/>
        </p:nvSpPr>
        <p:spPr bwMode="auto">
          <a:xfrm>
            <a:off x="9779000" y="3017838"/>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20</a:t>
            </a:r>
          </a:p>
        </p:txBody>
      </p:sp>
      <p:sp>
        <p:nvSpPr>
          <p:cNvPr id="38965" name="Rectangle 53"/>
          <p:cNvSpPr>
            <a:spLocks noChangeAspect="1" noChangeArrowheads="1"/>
          </p:cNvSpPr>
          <p:nvPr/>
        </p:nvSpPr>
        <p:spPr bwMode="auto">
          <a:xfrm>
            <a:off x="9559925" y="3530600"/>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8966" name="Rectangle 54"/>
          <p:cNvSpPr>
            <a:spLocks noChangeAspect="1" noChangeArrowheads="1"/>
          </p:cNvSpPr>
          <p:nvPr/>
        </p:nvSpPr>
        <p:spPr bwMode="auto">
          <a:xfrm>
            <a:off x="10080626" y="3530600"/>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8967" name="AutoShape 55"/>
          <p:cNvCxnSpPr>
            <a:cxnSpLocks noChangeShapeType="1"/>
            <a:stCxn id="38966" idx="0"/>
            <a:endCxn id="72759" idx="5"/>
          </p:cNvCxnSpPr>
          <p:nvPr/>
        </p:nvCxnSpPr>
        <p:spPr bwMode="auto">
          <a:xfrm flipH="1" flipV="1">
            <a:off x="10023475" y="3267075"/>
            <a:ext cx="160338"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68" name="AutoShape 56"/>
          <p:cNvCxnSpPr>
            <a:cxnSpLocks noChangeShapeType="1"/>
            <a:stCxn id="38965" idx="0"/>
            <a:endCxn id="72759" idx="3"/>
          </p:cNvCxnSpPr>
          <p:nvPr/>
        </p:nvCxnSpPr>
        <p:spPr bwMode="auto">
          <a:xfrm flipV="1">
            <a:off x="9663113" y="3267075"/>
            <a:ext cx="158750"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69" name="AutoShape 57"/>
          <p:cNvCxnSpPr>
            <a:cxnSpLocks noChangeShapeType="1"/>
            <a:stCxn id="72766" idx="7"/>
            <a:endCxn id="38963" idx="3"/>
          </p:cNvCxnSpPr>
          <p:nvPr/>
        </p:nvCxnSpPr>
        <p:spPr bwMode="auto">
          <a:xfrm flipV="1">
            <a:off x="8977314" y="2806700"/>
            <a:ext cx="320675" cy="242888"/>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38970" name="AutoShape 58"/>
          <p:cNvCxnSpPr>
            <a:cxnSpLocks noChangeShapeType="1"/>
            <a:stCxn id="72759" idx="1"/>
            <a:endCxn id="38963" idx="5"/>
          </p:cNvCxnSpPr>
          <p:nvPr/>
        </p:nvCxnSpPr>
        <p:spPr bwMode="auto">
          <a:xfrm flipH="1" flipV="1">
            <a:off x="9499601" y="2806700"/>
            <a:ext cx="320675" cy="242888"/>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72766" name="Oval 59"/>
          <p:cNvSpPr>
            <a:spLocks noChangeArrowheads="1"/>
          </p:cNvSpPr>
          <p:nvPr/>
        </p:nvSpPr>
        <p:spPr bwMode="auto">
          <a:xfrm>
            <a:off x="8734426" y="3017838"/>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23</a:t>
            </a:r>
          </a:p>
        </p:txBody>
      </p:sp>
      <p:sp>
        <p:nvSpPr>
          <p:cNvPr id="38972" name="Rectangle 60"/>
          <p:cNvSpPr>
            <a:spLocks noChangeAspect="1" noChangeArrowheads="1"/>
          </p:cNvSpPr>
          <p:nvPr/>
        </p:nvSpPr>
        <p:spPr bwMode="auto">
          <a:xfrm>
            <a:off x="8512175" y="3530600"/>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8973" name="Rectangle 61"/>
          <p:cNvSpPr>
            <a:spLocks noChangeAspect="1" noChangeArrowheads="1"/>
          </p:cNvSpPr>
          <p:nvPr/>
        </p:nvSpPr>
        <p:spPr bwMode="auto">
          <a:xfrm>
            <a:off x="9034464" y="35306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8974" name="AutoShape 62"/>
          <p:cNvCxnSpPr>
            <a:cxnSpLocks noChangeShapeType="1"/>
            <a:stCxn id="38973" idx="0"/>
            <a:endCxn id="72766" idx="5"/>
          </p:cNvCxnSpPr>
          <p:nvPr/>
        </p:nvCxnSpPr>
        <p:spPr bwMode="auto">
          <a:xfrm flipH="1" flipV="1">
            <a:off x="8977314" y="3267075"/>
            <a:ext cx="160337"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8975" name="AutoShape 63"/>
          <p:cNvCxnSpPr>
            <a:cxnSpLocks noChangeShapeType="1"/>
            <a:stCxn id="38972" idx="0"/>
            <a:endCxn id="72766" idx="3"/>
          </p:cNvCxnSpPr>
          <p:nvPr/>
        </p:nvCxnSpPr>
        <p:spPr bwMode="auto">
          <a:xfrm flipV="1">
            <a:off x="8615364" y="3267075"/>
            <a:ext cx="160337" cy="255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2772052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9938" name="Group 127"/>
          <p:cNvGrpSpPr>
            <a:grpSpLocks/>
          </p:cNvGrpSpPr>
          <p:nvPr/>
        </p:nvGrpSpPr>
        <p:grpSpPr bwMode="auto">
          <a:xfrm>
            <a:off x="2173288" y="1674814"/>
            <a:ext cx="8134350" cy="2058987"/>
            <a:chOff x="649288" y="4191000"/>
            <a:chExt cx="8134350" cy="2058988"/>
          </a:xfrm>
        </p:grpSpPr>
        <p:sp>
          <p:nvSpPr>
            <p:cNvPr id="39940" name="Oval 64"/>
            <p:cNvSpPr>
              <a:spLocks noChangeArrowheads="1"/>
            </p:cNvSpPr>
            <p:nvPr/>
          </p:nvSpPr>
          <p:spPr bwMode="auto">
            <a:xfrm>
              <a:off x="2452688" y="4618038"/>
              <a:ext cx="285750" cy="284162"/>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39941" name="AutoShape 65"/>
            <p:cNvCxnSpPr>
              <a:cxnSpLocks noChangeShapeType="1"/>
              <a:stCxn id="39940" idx="3"/>
              <a:endCxn id="132" idx="7"/>
            </p:cNvCxnSpPr>
            <p:nvPr/>
          </p:nvCxnSpPr>
          <p:spPr bwMode="auto">
            <a:xfrm flipH="1">
              <a:off x="1636713" y="4860925"/>
              <a:ext cx="857250" cy="239713"/>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39942" name="AutoShape 66"/>
            <p:cNvCxnSpPr>
              <a:cxnSpLocks noChangeShapeType="1"/>
              <a:stCxn id="145" idx="1"/>
              <a:endCxn id="39940" idx="5"/>
            </p:cNvCxnSpPr>
            <p:nvPr/>
          </p:nvCxnSpPr>
          <p:spPr bwMode="auto">
            <a:xfrm flipH="1" flipV="1">
              <a:off x="2697163" y="4860925"/>
              <a:ext cx="857250" cy="241300"/>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132" name="Oval 67"/>
            <p:cNvSpPr>
              <a:spLocks noChangeArrowheads="1"/>
            </p:cNvSpPr>
            <p:nvPr/>
          </p:nvSpPr>
          <p:spPr bwMode="auto">
            <a:xfrm>
              <a:off x="1393825" y="5073650"/>
              <a:ext cx="284163" cy="285750"/>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25</a:t>
              </a:r>
            </a:p>
          </p:txBody>
        </p:sp>
        <p:sp>
          <p:nvSpPr>
            <p:cNvPr id="133" name="Oval 68"/>
            <p:cNvSpPr>
              <a:spLocks noChangeArrowheads="1"/>
            </p:cNvSpPr>
            <p:nvPr/>
          </p:nvSpPr>
          <p:spPr bwMode="auto">
            <a:xfrm>
              <a:off x="1916113" y="5529263"/>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15</a:t>
              </a:r>
            </a:p>
          </p:txBody>
        </p:sp>
        <p:sp>
          <p:nvSpPr>
            <p:cNvPr id="39945" name="Rectangle 69"/>
            <p:cNvSpPr>
              <a:spLocks noChangeAspect="1" noChangeArrowheads="1"/>
            </p:cNvSpPr>
            <p:nvPr/>
          </p:nvSpPr>
          <p:spPr bwMode="auto">
            <a:xfrm>
              <a:off x="1697038" y="60420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9946" name="Rectangle 70"/>
            <p:cNvSpPr>
              <a:spLocks noChangeAspect="1" noChangeArrowheads="1"/>
            </p:cNvSpPr>
            <p:nvPr/>
          </p:nvSpPr>
          <p:spPr bwMode="auto">
            <a:xfrm>
              <a:off x="2217738" y="60420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9947" name="AutoShape 71"/>
            <p:cNvCxnSpPr>
              <a:cxnSpLocks noChangeShapeType="1"/>
              <a:stCxn id="39946" idx="0"/>
              <a:endCxn id="133" idx="5"/>
            </p:cNvCxnSpPr>
            <p:nvPr/>
          </p:nvCxnSpPr>
          <p:spPr bwMode="auto">
            <a:xfrm flipH="1" flipV="1">
              <a:off x="2160588" y="5783263"/>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48" name="AutoShape 72"/>
            <p:cNvCxnSpPr>
              <a:cxnSpLocks noChangeShapeType="1"/>
              <a:stCxn id="39945" idx="0"/>
              <a:endCxn id="133" idx="3"/>
            </p:cNvCxnSpPr>
            <p:nvPr/>
          </p:nvCxnSpPr>
          <p:spPr bwMode="auto">
            <a:xfrm flipV="1">
              <a:off x="1800225" y="5783263"/>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49" name="AutoShape 73"/>
            <p:cNvCxnSpPr>
              <a:cxnSpLocks noChangeShapeType="1"/>
              <a:stCxn id="140" idx="7"/>
              <a:endCxn id="132" idx="3"/>
            </p:cNvCxnSpPr>
            <p:nvPr/>
          </p:nvCxnSpPr>
          <p:spPr bwMode="auto">
            <a:xfrm flipV="1">
              <a:off x="1114425" y="5332413"/>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50" name="AutoShape 74"/>
            <p:cNvCxnSpPr>
              <a:cxnSpLocks noChangeShapeType="1"/>
              <a:stCxn id="133" idx="1"/>
              <a:endCxn id="132" idx="5"/>
            </p:cNvCxnSpPr>
            <p:nvPr/>
          </p:nvCxnSpPr>
          <p:spPr bwMode="auto">
            <a:xfrm flipH="1" flipV="1">
              <a:off x="1636713" y="5332413"/>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40" name="Oval 75"/>
            <p:cNvSpPr>
              <a:spLocks noChangeArrowheads="1"/>
            </p:cNvSpPr>
            <p:nvPr/>
          </p:nvSpPr>
          <p:spPr bwMode="auto">
            <a:xfrm>
              <a:off x="871538" y="5529263"/>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16</a:t>
              </a:r>
            </a:p>
          </p:txBody>
        </p:sp>
        <p:sp>
          <p:nvSpPr>
            <p:cNvPr id="39952" name="Rectangle 76"/>
            <p:cNvSpPr>
              <a:spLocks noChangeAspect="1" noChangeArrowheads="1"/>
            </p:cNvSpPr>
            <p:nvPr/>
          </p:nvSpPr>
          <p:spPr bwMode="auto">
            <a:xfrm>
              <a:off x="649288" y="60420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9953" name="Rectangle 77"/>
            <p:cNvSpPr>
              <a:spLocks noChangeAspect="1" noChangeArrowheads="1"/>
            </p:cNvSpPr>
            <p:nvPr/>
          </p:nvSpPr>
          <p:spPr bwMode="auto">
            <a:xfrm>
              <a:off x="1171575" y="60420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9954" name="AutoShape 78"/>
            <p:cNvCxnSpPr>
              <a:cxnSpLocks noChangeShapeType="1"/>
              <a:stCxn id="39953" idx="0"/>
              <a:endCxn id="140" idx="5"/>
            </p:cNvCxnSpPr>
            <p:nvPr/>
          </p:nvCxnSpPr>
          <p:spPr bwMode="auto">
            <a:xfrm flipH="1" flipV="1">
              <a:off x="1114425" y="5783263"/>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55" name="AutoShape 79"/>
            <p:cNvCxnSpPr>
              <a:cxnSpLocks noChangeShapeType="1"/>
              <a:stCxn id="39952" idx="0"/>
              <a:endCxn id="140" idx="3"/>
            </p:cNvCxnSpPr>
            <p:nvPr/>
          </p:nvCxnSpPr>
          <p:spPr bwMode="auto">
            <a:xfrm flipV="1">
              <a:off x="752475" y="5783263"/>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45" name="Oval 80"/>
            <p:cNvSpPr>
              <a:spLocks noChangeArrowheads="1"/>
            </p:cNvSpPr>
            <p:nvPr/>
          </p:nvSpPr>
          <p:spPr bwMode="auto">
            <a:xfrm>
              <a:off x="3513138" y="5075237"/>
              <a:ext cx="284162" cy="285750"/>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5</a:t>
              </a:r>
            </a:p>
          </p:txBody>
        </p:sp>
        <p:sp>
          <p:nvSpPr>
            <p:cNvPr id="146" name="Oval 81"/>
            <p:cNvSpPr>
              <a:spLocks noChangeArrowheads="1"/>
            </p:cNvSpPr>
            <p:nvPr/>
          </p:nvSpPr>
          <p:spPr bwMode="auto">
            <a:xfrm>
              <a:off x="4035425" y="5530851"/>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12</a:t>
              </a:r>
            </a:p>
          </p:txBody>
        </p:sp>
        <p:sp>
          <p:nvSpPr>
            <p:cNvPr id="39958" name="Rectangle 82"/>
            <p:cNvSpPr>
              <a:spLocks noChangeAspect="1" noChangeArrowheads="1"/>
            </p:cNvSpPr>
            <p:nvPr/>
          </p:nvSpPr>
          <p:spPr bwMode="auto">
            <a:xfrm>
              <a:off x="3816350" y="6043613"/>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9959" name="Rectangle 83"/>
            <p:cNvSpPr>
              <a:spLocks noChangeAspect="1" noChangeArrowheads="1"/>
            </p:cNvSpPr>
            <p:nvPr/>
          </p:nvSpPr>
          <p:spPr bwMode="auto">
            <a:xfrm>
              <a:off x="4337050" y="6043613"/>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9960" name="AutoShape 84"/>
            <p:cNvCxnSpPr>
              <a:cxnSpLocks noChangeShapeType="1"/>
              <a:stCxn id="39959" idx="0"/>
              <a:endCxn id="146" idx="5"/>
            </p:cNvCxnSpPr>
            <p:nvPr/>
          </p:nvCxnSpPr>
          <p:spPr bwMode="auto">
            <a:xfrm flipH="1" flipV="1">
              <a:off x="4279900" y="57848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61" name="AutoShape 85"/>
            <p:cNvCxnSpPr>
              <a:cxnSpLocks noChangeShapeType="1"/>
              <a:stCxn id="39958" idx="0"/>
              <a:endCxn id="146" idx="3"/>
            </p:cNvCxnSpPr>
            <p:nvPr/>
          </p:nvCxnSpPr>
          <p:spPr bwMode="auto">
            <a:xfrm flipV="1">
              <a:off x="3919538" y="57848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62" name="AutoShape 86"/>
            <p:cNvCxnSpPr>
              <a:cxnSpLocks noChangeShapeType="1"/>
              <a:stCxn id="153" idx="7"/>
              <a:endCxn id="145" idx="3"/>
            </p:cNvCxnSpPr>
            <p:nvPr/>
          </p:nvCxnSpPr>
          <p:spPr bwMode="auto">
            <a:xfrm flipV="1">
              <a:off x="3233738" y="5334000"/>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63" name="AutoShape 87"/>
            <p:cNvCxnSpPr>
              <a:cxnSpLocks noChangeShapeType="1"/>
              <a:stCxn id="146" idx="1"/>
              <a:endCxn id="145" idx="5"/>
            </p:cNvCxnSpPr>
            <p:nvPr/>
          </p:nvCxnSpPr>
          <p:spPr bwMode="auto">
            <a:xfrm flipH="1" flipV="1">
              <a:off x="3756025" y="5334000"/>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53" name="Oval 88"/>
            <p:cNvSpPr>
              <a:spLocks noChangeArrowheads="1"/>
            </p:cNvSpPr>
            <p:nvPr/>
          </p:nvSpPr>
          <p:spPr bwMode="auto">
            <a:xfrm>
              <a:off x="2990850" y="5530851"/>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4</a:t>
              </a:r>
            </a:p>
          </p:txBody>
        </p:sp>
        <p:sp>
          <p:nvSpPr>
            <p:cNvPr id="39965" name="Rectangle 89"/>
            <p:cNvSpPr>
              <a:spLocks noChangeAspect="1" noChangeArrowheads="1"/>
            </p:cNvSpPr>
            <p:nvPr/>
          </p:nvSpPr>
          <p:spPr bwMode="auto">
            <a:xfrm>
              <a:off x="2768600" y="6043613"/>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9966" name="Rectangle 90"/>
            <p:cNvSpPr>
              <a:spLocks noChangeAspect="1" noChangeArrowheads="1"/>
            </p:cNvSpPr>
            <p:nvPr/>
          </p:nvSpPr>
          <p:spPr bwMode="auto">
            <a:xfrm>
              <a:off x="3290888" y="6043613"/>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9967" name="AutoShape 91"/>
            <p:cNvCxnSpPr>
              <a:cxnSpLocks noChangeShapeType="1"/>
              <a:stCxn id="39966" idx="0"/>
              <a:endCxn id="153" idx="5"/>
            </p:cNvCxnSpPr>
            <p:nvPr/>
          </p:nvCxnSpPr>
          <p:spPr bwMode="auto">
            <a:xfrm flipH="1" flipV="1">
              <a:off x="3233738" y="57848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68" name="AutoShape 92"/>
            <p:cNvCxnSpPr>
              <a:cxnSpLocks noChangeShapeType="1"/>
              <a:stCxn id="39965" idx="0"/>
              <a:endCxn id="153" idx="3"/>
            </p:cNvCxnSpPr>
            <p:nvPr/>
          </p:nvCxnSpPr>
          <p:spPr bwMode="auto">
            <a:xfrm flipV="1">
              <a:off x="2871788" y="57848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39969" name="Oval 93"/>
            <p:cNvSpPr>
              <a:spLocks noChangeArrowheads="1"/>
            </p:cNvSpPr>
            <p:nvPr/>
          </p:nvSpPr>
          <p:spPr bwMode="auto">
            <a:xfrm>
              <a:off x="4572000" y="4191000"/>
              <a:ext cx="287338" cy="284163"/>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39970" name="AutoShape 94"/>
            <p:cNvCxnSpPr>
              <a:cxnSpLocks noChangeShapeType="1"/>
              <a:stCxn id="39969" idx="5"/>
              <a:endCxn id="39972" idx="1"/>
            </p:cNvCxnSpPr>
            <p:nvPr/>
          </p:nvCxnSpPr>
          <p:spPr bwMode="auto">
            <a:xfrm>
              <a:off x="4816475" y="4433888"/>
              <a:ext cx="1917700" cy="227012"/>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39971" name="AutoShape 95"/>
            <p:cNvCxnSpPr>
              <a:cxnSpLocks noChangeShapeType="1"/>
              <a:stCxn id="39969" idx="3"/>
              <a:endCxn id="39940" idx="7"/>
            </p:cNvCxnSpPr>
            <p:nvPr/>
          </p:nvCxnSpPr>
          <p:spPr bwMode="auto">
            <a:xfrm flipH="1">
              <a:off x="2697163" y="4433888"/>
              <a:ext cx="1917700" cy="225425"/>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39972" name="Oval 96"/>
            <p:cNvSpPr>
              <a:spLocks noChangeArrowheads="1"/>
            </p:cNvSpPr>
            <p:nvPr/>
          </p:nvSpPr>
          <p:spPr bwMode="auto">
            <a:xfrm>
              <a:off x="6692900" y="4619625"/>
              <a:ext cx="285750" cy="284163"/>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39973" name="AutoShape 97"/>
            <p:cNvCxnSpPr>
              <a:cxnSpLocks noChangeShapeType="1"/>
              <a:stCxn id="39972" idx="3"/>
              <a:endCxn id="164" idx="7"/>
            </p:cNvCxnSpPr>
            <p:nvPr/>
          </p:nvCxnSpPr>
          <p:spPr bwMode="auto">
            <a:xfrm flipH="1">
              <a:off x="5876925" y="4862513"/>
              <a:ext cx="857250" cy="239712"/>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39974" name="AutoShape 98"/>
            <p:cNvCxnSpPr>
              <a:cxnSpLocks noChangeShapeType="1"/>
              <a:stCxn id="177" idx="1"/>
              <a:endCxn id="39972" idx="5"/>
            </p:cNvCxnSpPr>
            <p:nvPr/>
          </p:nvCxnSpPr>
          <p:spPr bwMode="auto">
            <a:xfrm flipH="1" flipV="1">
              <a:off x="6937375" y="4862513"/>
              <a:ext cx="857250" cy="241300"/>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164" name="Oval 99"/>
            <p:cNvSpPr>
              <a:spLocks noChangeArrowheads="1"/>
            </p:cNvSpPr>
            <p:nvPr/>
          </p:nvSpPr>
          <p:spPr bwMode="auto">
            <a:xfrm>
              <a:off x="5634038" y="5075237"/>
              <a:ext cx="284162" cy="285750"/>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11</a:t>
              </a:r>
            </a:p>
          </p:txBody>
        </p:sp>
        <p:sp>
          <p:nvSpPr>
            <p:cNvPr id="165" name="Oval 100"/>
            <p:cNvSpPr>
              <a:spLocks noChangeArrowheads="1"/>
            </p:cNvSpPr>
            <p:nvPr/>
          </p:nvSpPr>
          <p:spPr bwMode="auto">
            <a:xfrm>
              <a:off x="6156325" y="5530851"/>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9</a:t>
              </a:r>
            </a:p>
          </p:txBody>
        </p:sp>
        <p:sp>
          <p:nvSpPr>
            <p:cNvPr id="39977" name="Rectangle 101"/>
            <p:cNvSpPr>
              <a:spLocks noChangeAspect="1" noChangeArrowheads="1"/>
            </p:cNvSpPr>
            <p:nvPr/>
          </p:nvSpPr>
          <p:spPr bwMode="auto">
            <a:xfrm>
              <a:off x="5937250" y="6043613"/>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9978" name="Rectangle 102"/>
            <p:cNvSpPr>
              <a:spLocks noChangeAspect="1" noChangeArrowheads="1"/>
            </p:cNvSpPr>
            <p:nvPr/>
          </p:nvSpPr>
          <p:spPr bwMode="auto">
            <a:xfrm>
              <a:off x="6457950" y="6043613"/>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9979" name="AutoShape 103"/>
            <p:cNvCxnSpPr>
              <a:cxnSpLocks noChangeShapeType="1"/>
              <a:stCxn id="39978" idx="0"/>
              <a:endCxn id="165" idx="5"/>
            </p:cNvCxnSpPr>
            <p:nvPr/>
          </p:nvCxnSpPr>
          <p:spPr bwMode="auto">
            <a:xfrm flipH="1" flipV="1">
              <a:off x="6400800" y="57848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80" name="AutoShape 104"/>
            <p:cNvCxnSpPr>
              <a:cxnSpLocks noChangeShapeType="1"/>
              <a:stCxn id="39977" idx="0"/>
              <a:endCxn id="165" idx="3"/>
            </p:cNvCxnSpPr>
            <p:nvPr/>
          </p:nvCxnSpPr>
          <p:spPr bwMode="auto">
            <a:xfrm flipV="1">
              <a:off x="6040438" y="57848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81" name="AutoShape 105"/>
            <p:cNvCxnSpPr>
              <a:cxnSpLocks noChangeShapeType="1"/>
              <a:stCxn id="172" idx="7"/>
              <a:endCxn id="164" idx="3"/>
            </p:cNvCxnSpPr>
            <p:nvPr/>
          </p:nvCxnSpPr>
          <p:spPr bwMode="auto">
            <a:xfrm flipV="1">
              <a:off x="5354638" y="5334000"/>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82" name="AutoShape 106"/>
            <p:cNvCxnSpPr>
              <a:cxnSpLocks noChangeShapeType="1"/>
              <a:stCxn id="165" idx="1"/>
              <a:endCxn id="164" idx="5"/>
            </p:cNvCxnSpPr>
            <p:nvPr/>
          </p:nvCxnSpPr>
          <p:spPr bwMode="auto">
            <a:xfrm flipH="1" flipV="1">
              <a:off x="5876925" y="5334000"/>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72" name="Oval 107"/>
            <p:cNvSpPr>
              <a:spLocks noChangeArrowheads="1"/>
            </p:cNvSpPr>
            <p:nvPr/>
          </p:nvSpPr>
          <p:spPr bwMode="auto">
            <a:xfrm>
              <a:off x="5111750" y="5530851"/>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6</a:t>
              </a:r>
            </a:p>
          </p:txBody>
        </p:sp>
        <p:sp>
          <p:nvSpPr>
            <p:cNvPr id="39984" name="Rectangle 108"/>
            <p:cNvSpPr>
              <a:spLocks noChangeAspect="1" noChangeArrowheads="1"/>
            </p:cNvSpPr>
            <p:nvPr/>
          </p:nvSpPr>
          <p:spPr bwMode="auto">
            <a:xfrm>
              <a:off x="4889500" y="6043613"/>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9985" name="Rectangle 109"/>
            <p:cNvSpPr>
              <a:spLocks noChangeAspect="1" noChangeArrowheads="1"/>
            </p:cNvSpPr>
            <p:nvPr/>
          </p:nvSpPr>
          <p:spPr bwMode="auto">
            <a:xfrm>
              <a:off x="5411788" y="6043613"/>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9986" name="AutoShape 110"/>
            <p:cNvCxnSpPr>
              <a:cxnSpLocks noChangeShapeType="1"/>
              <a:stCxn id="39985" idx="0"/>
              <a:endCxn id="172" idx="5"/>
            </p:cNvCxnSpPr>
            <p:nvPr/>
          </p:nvCxnSpPr>
          <p:spPr bwMode="auto">
            <a:xfrm flipH="1" flipV="1">
              <a:off x="5354638" y="57848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87" name="AutoShape 111"/>
            <p:cNvCxnSpPr>
              <a:cxnSpLocks noChangeShapeType="1"/>
              <a:stCxn id="39984" idx="0"/>
              <a:endCxn id="172" idx="3"/>
            </p:cNvCxnSpPr>
            <p:nvPr/>
          </p:nvCxnSpPr>
          <p:spPr bwMode="auto">
            <a:xfrm flipV="1">
              <a:off x="4992688" y="57848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77" name="Oval 112"/>
            <p:cNvSpPr>
              <a:spLocks noChangeArrowheads="1"/>
            </p:cNvSpPr>
            <p:nvPr/>
          </p:nvSpPr>
          <p:spPr bwMode="auto">
            <a:xfrm>
              <a:off x="7753350" y="5076825"/>
              <a:ext cx="284163" cy="285750"/>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27</a:t>
              </a:r>
            </a:p>
          </p:txBody>
        </p:sp>
        <p:sp>
          <p:nvSpPr>
            <p:cNvPr id="178" name="Oval 113"/>
            <p:cNvSpPr>
              <a:spLocks noChangeArrowheads="1"/>
            </p:cNvSpPr>
            <p:nvPr/>
          </p:nvSpPr>
          <p:spPr bwMode="auto">
            <a:xfrm>
              <a:off x="8275638" y="5532438"/>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20</a:t>
              </a:r>
            </a:p>
          </p:txBody>
        </p:sp>
        <p:sp>
          <p:nvSpPr>
            <p:cNvPr id="39990" name="Rectangle 114"/>
            <p:cNvSpPr>
              <a:spLocks noChangeAspect="1" noChangeArrowheads="1"/>
            </p:cNvSpPr>
            <p:nvPr/>
          </p:nvSpPr>
          <p:spPr bwMode="auto">
            <a:xfrm>
              <a:off x="8056563" y="60452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9991" name="Rectangle 115"/>
            <p:cNvSpPr>
              <a:spLocks noChangeAspect="1" noChangeArrowheads="1"/>
            </p:cNvSpPr>
            <p:nvPr/>
          </p:nvSpPr>
          <p:spPr bwMode="auto">
            <a:xfrm>
              <a:off x="8577263" y="6045200"/>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9992" name="AutoShape 116"/>
            <p:cNvCxnSpPr>
              <a:cxnSpLocks noChangeShapeType="1"/>
              <a:stCxn id="39991" idx="0"/>
              <a:endCxn id="178" idx="5"/>
            </p:cNvCxnSpPr>
            <p:nvPr/>
          </p:nvCxnSpPr>
          <p:spPr bwMode="auto">
            <a:xfrm flipH="1" flipV="1">
              <a:off x="8520113" y="5786438"/>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93" name="AutoShape 117"/>
            <p:cNvCxnSpPr>
              <a:cxnSpLocks noChangeShapeType="1"/>
              <a:stCxn id="39990" idx="0"/>
              <a:endCxn id="178" idx="3"/>
            </p:cNvCxnSpPr>
            <p:nvPr/>
          </p:nvCxnSpPr>
          <p:spPr bwMode="auto">
            <a:xfrm flipV="1">
              <a:off x="8159750" y="5786438"/>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94" name="AutoShape 118"/>
            <p:cNvCxnSpPr>
              <a:cxnSpLocks noChangeShapeType="1"/>
              <a:stCxn id="185" idx="7"/>
              <a:endCxn id="177" idx="3"/>
            </p:cNvCxnSpPr>
            <p:nvPr/>
          </p:nvCxnSpPr>
          <p:spPr bwMode="auto">
            <a:xfrm flipV="1">
              <a:off x="7473950" y="5335588"/>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9995" name="AutoShape 119"/>
            <p:cNvCxnSpPr>
              <a:cxnSpLocks noChangeShapeType="1"/>
              <a:stCxn id="178" idx="1"/>
              <a:endCxn id="177" idx="5"/>
            </p:cNvCxnSpPr>
            <p:nvPr/>
          </p:nvCxnSpPr>
          <p:spPr bwMode="auto">
            <a:xfrm flipH="1" flipV="1">
              <a:off x="7996238" y="5335588"/>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85" name="Oval 120"/>
            <p:cNvSpPr>
              <a:spLocks noChangeArrowheads="1"/>
            </p:cNvSpPr>
            <p:nvPr/>
          </p:nvSpPr>
          <p:spPr bwMode="auto">
            <a:xfrm>
              <a:off x="7231063" y="55324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23</a:t>
              </a:r>
            </a:p>
          </p:txBody>
        </p:sp>
        <p:sp>
          <p:nvSpPr>
            <p:cNvPr id="39997" name="Rectangle 121"/>
            <p:cNvSpPr>
              <a:spLocks noChangeAspect="1" noChangeArrowheads="1"/>
            </p:cNvSpPr>
            <p:nvPr/>
          </p:nvSpPr>
          <p:spPr bwMode="auto">
            <a:xfrm>
              <a:off x="7008813" y="60452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39998" name="Rectangle 122"/>
            <p:cNvSpPr>
              <a:spLocks noChangeAspect="1" noChangeArrowheads="1"/>
            </p:cNvSpPr>
            <p:nvPr/>
          </p:nvSpPr>
          <p:spPr bwMode="auto">
            <a:xfrm>
              <a:off x="7531100" y="6045200"/>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39999" name="AutoShape 123"/>
            <p:cNvCxnSpPr>
              <a:cxnSpLocks noChangeShapeType="1"/>
              <a:stCxn id="39998" idx="0"/>
              <a:endCxn id="185" idx="5"/>
            </p:cNvCxnSpPr>
            <p:nvPr/>
          </p:nvCxnSpPr>
          <p:spPr bwMode="auto">
            <a:xfrm flipH="1" flipV="1">
              <a:off x="7473950" y="5786438"/>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0000" name="AutoShape 124"/>
            <p:cNvCxnSpPr>
              <a:cxnSpLocks noChangeShapeType="1"/>
              <a:stCxn id="39997" idx="0"/>
              <a:endCxn id="185" idx="3"/>
            </p:cNvCxnSpPr>
            <p:nvPr/>
          </p:nvCxnSpPr>
          <p:spPr bwMode="auto">
            <a:xfrm flipV="1">
              <a:off x="7112000" y="5786438"/>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
        <p:nvSpPr>
          <p:cNvPr id="39939" name="Rectangle 2"/>
          <p:cNvSpPr>
            <a:spLocks noGrp="1" noChangeArrowheads="1"/>
          </p:cNvSpPr>
          <p:nvPr>
            <p:ph type="title"/>
          </p:nvPr>
        </p:nvSpPr>
        <p:spPr/>
        <p:txBody>
          <a:bodyPr/>
          <a:lstStyle/>
          <a:p>
            <a:pPr eaLnBrk="1" hangingPunct="1"/>
            <a:r>
              <a:rPr lang="en-US" altLang="en-US"/>
              <a:t>Example</a:t>
            </a:r>
          </a:p>
        </p:txBody>
      </p:sp>
    </p:spTree>
    <p:extLst>
      <p:ext uri="{BB962C8B-B14F-4D97-AF65-F5344CB8AC3E}">
        <p14:creationId xmlns:p14="http://schemas.microsoft.com/office/powerpoint/2010/main" val="3978205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0962" name="Group 127"/>
          <p:cNvGrpSpPr>
            <a:grpSpLocks/>
          </p:cNvGrpSpPr>
          <p:nvPr/>
        </p:nvGrpSpPr>
        <p:grpSpPr bwMode="auto">
          <a:xfrm>
            <a:off x="2173288" y="1674814"/>
            <a:ext cx="8134350" cy="2058987"/>
            <a:chOff x="649288" y="4191000"/>
            <a:chExt cx="8134350" cy="2058988"/>
          </a:xfrm>
        </p:grpSpPr>
        <p:sp>
          <p:nvSpPr>
            <p:cNvPr id="40964" name="Oval 64"/>
            <p:cNvSpPr>
              <a:spLocks noChangeArrowheads="1"/>
            </p:cNvSpPr>
            <p:nvPr/>
          </p:nvSpPr>
          <p:spPr bwMode="auto">
            <a:xfrm>
              <a:off x="2452688" y="4618038"/>
              <a:ext cx="285750" cy="284162"/>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40965" name="AutoShape 65"/>
            <p:cNvCxnSpPr>
              <a:cxnSpLocks noChangeShapeType="1"/>
              <a:stCxn id="40964" idx="3"/>
              <a:endCxn id="132" idx="7"/>
            </p:cNvCxnSpPr>
            <p:nvPr/>
          </p:nvCxnSpPr>
          <p:spPr bwMode="auto">
            <a:xfrm flipH="1">
              <a:off x="1636713" y="4860925"/>
              <a:ext cx="857250" cy="239713"/>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40966" name="AutoShape 66"/>
            <p:cNvCxnSpPr>
              <a:cxnSpLocks noChangeShapeType="1"/>
              <a:stCxn id="145" idx="1"/>
              <a:endCxn id="40964" idx="5"/>
            </p:cNvCxnSpPr>
            <p:nvPr/>
          </p:nvCxnSpPr>
          <p:spPr bwMode="auto">
            <a:xfrm flipH="1" flipV="1">
              <a:off x="2697163" y="4860925"/>
              <a:ext cx="857250" cy="241300"/>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132" name="Oval 67"/>
            <p:cNvSpPr>
              <a:spLocks noChangeArrowheads="1"/>
            </p:cNvSpPr>
            <p:nvPr/>
          </p:nvSpPr>
          <p:spPr bwMode="auto">
            <a:xfrm>
              <a:off x="1393825" y="5073650"/>
              <a:ext cx="284163" cy="285750"/>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15</a:t>
              </a:r>
            </a:p>
          </p:txBody>
        </p:sp>
        <p:sp>
          <p:nvSpPr>
            <p:cNvPr id="133" name="Oval 68"/>
            <p:cNvSpPr>
              <a:spLocks noChangeArrowheads="1"/>
            </p:cNvSpPr>
            <p:nvPr/>
          </p:nvSpPr>
          <p:spPr bwMode="auto">
            <a:xfrm>
              <a:off x="1916113" y="5529263"/>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25</a:t>
              </a:r>
            </a:p>
          </p:txBody>
        </p:sp>
        <p:sp>
          <p:nvSpPr>
            <p:cNvPr id="40969" name="Rectangle 69"/>
            <p:cNvSpPr>
              <a:spLocks noChangeAspect="1" noChangeArrowheads="1"/>
            </p:cNvSpPr>
            <p:nvPr/>
          </p:nvSpPr>
          <p:spPr bwMode="auto">
            <a:xfrm>
              <a:off x="1697038" y="60420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0970" name="Rectangle 70"/>
            <p:cNvSpPr>
              <a:spLocks noChangeAspect="1" noChangeArrowheads="1"/>
            </p:cNvSpPr>
            <p:nvPr/>
          </p:nvSpPr>
          <p:spPr bwMode="auto">
            <a:xfrm>
              <a:off x="2217738" y="60420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0971" name="AutoShape 71"/>
            <p:cNvCxnSpPr>
              <a:cxnSpLocks noChangeShapeType="1"/>
              <a:stCxn id="40970" idx="0"/>
              <a:endCxn id="133" idx="5"/>
            </p:cNvCxnSpPr>
            <p:nvPr/>
          </p:nvCxnSpPr>
          <p:spPr bwMode="auto">
            <a:xfrm flipH="1" flipV="1">
              <a:off x="2160588" y="5783263"/>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0972" name="AutoShape 72"/>
            <p:cNvCxnSpPr>
              <a:cxnSpLocks noChangeShapeType="1"/>
              <a:stCxn id="40969" idx="0"/>
              <a:endCxn id="133" idx="3"/>
            </p:cNvCxnSpPr>
            <p:nvPr/>
          </p:nvCxnSpPr>
          <p:spPr bwMode="auto">
            <a:xfrm flipV="1">
              <a:off x="1800225" y="5783263"/>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0973" name="AutoShape 73"/>
            <p:cNvCxnSpPr>
              <a:cxnSpLocks noChangeShapeType="1"/>
              <a:stCxn id="140" idx="7"/>
              <a:endCxn id="132" idx="3"/>
            </p:cNvCxnSpPr>
            <p:nvPr/>
          </p:nvCxnSpPr>
          <p:spPr bwMode="auto">
            <a:xfrm flipV="1">
              <a:off x="1114425" y="5332413"/>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0974" name="AutoShape 74"/>
            <p:cNvCxnSpPr>
              <a:cxnSpLocks noChangeShapeType="1"/>
              <a:stCxn id="133" idx="1"/>
              <a:endCxn id="132" idx="5"/>
            </p:cNvCxnSpPr>
            <p:nvPr/>
          </p:nvCxnSpPr>
          <p:spPr bwMode="auto">
            <a:xfrm flipH="1" flipV="1">
              <a:off x="1636713" y="5332413"/>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40" name="Oval 75"/>
            <p:cNvSpPr>
              <a:spLocks noChangeArrowheads="1"/>
            </p:cNvSpPr>
            <p:nvPr/>
          </p:nvSpPr>
          <p:spPr bwMode="auto">
            <a:xfrm>
              <a:off x="871538" y="5529263"/>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16</a:t>
              </a:r>
            </a:p>
          </p:txBody>
        </p:sp>
        <p:sp>
          <p:nvSpPr>
            <p:cNvPr id="40976" name="Rectangle 76"/>
            <p:cNvSpPr>
              <a:spLocks noChangeAspect="1" noChangeArrowheads="1"/>
            </p:cNvSpPr>
            <p:nvPr/>
          </p:nvSpPr>
          <p:spPr bwMode="auto">
            <a:xfrm>
              <a:off x="649288" y="60420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0977" name="Rectangle 77"/>
            <p:cNvSpPr>
              <a:spLocks noChangeAspect="1" noChangeArrowheads="1"/>
            </p:cNvSpPr>
            <p:nvPr/>
          </p:nvSpPr>
          <p:spPr bwMode="auto">
            <a:xfrm>
              <a:off x="1171575" y="60420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0978" name="AutoShape 78"/>
            <p:cNvCxnSpPr>
              <a:cxnSpLocks noChangeShapeType="1"/>
              <a:stCxn id="40977" idx="0"/>
              <a:endCxn id="140" idx="5"/>
            </p:cNvCxnSpPr>
            <p:nvPr/>
          </p:nvCxnSpPr>
          <p:spPr bwMode="auto">
            <a:xfrm flipH="1" flipV="1">
              <a:off x="1114425" y="5783263"/>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0979" name="AutoShape 79"/>
            <p:cNvCxnSpPr>
              <a:cxnSpLocks noChangeShapeType="1"/>
              <a:stCxn id="40976" idx="0"/>
              <a:endCxn id="140" idx="3"/>
            </p:cNvCxnSpPr>
            <p:nvPr/>
          </p:nvCxnSpPr>
          <p:spPr bwMode="auto">
            <a:xfrm flipV="1">
              <a:off x="752475" y="5783263"/>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45" name="Oval 80"/>
            <p:cNvSpPr>
              <a:spLocks noChangeArrowheads="1"/>
            </p:cNvSpPr>
            <p:nvPr/>
          </p:nvSpPr>
          <p:spPr bwMode="auto">
            <a:xfrm>
              <a:off x="3513138" y="5075237"/>
              <a:ext cx="284162" cy="285750"/>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4</a:t>
              </a:r>
            </a:p>
          </p:txBody>
        </p:sp>
        <p:sp>
          <p:nvSpPr>
            <p:cNvPr id="146" name="Oval 81"/>
            <p:cNvSpPr>
              <a:spLocks noChangeArrowheads="1"/>
            </p:cNvSpPr>
            <p:nvPr/>
          </p:nvSpPr>
          <p:spPr bwMode="auto">
            <a:xfrm>
              <a:off x="4035425" y="5530851"/>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12</a:t>
              </a:r>
            </a:p>
          </p:txBody>
        </p:sp>
        <p:sp>
          <p:nvSpPr>
            <p:cNvPr id="40982" name="Rectangle 82"/>
            <p:cNvSpPr>
              <a:spLocks noChangeAspect="1" noChangeArrowheads="1"/>
            </p:cNvSpPr>
            <p:nvPr/>
          </p:nvSpPr>
          <p:spPr bwMode="auto">
            <a:xfrm>
              <a:off x="3816350" y="6043613"/>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0983" name="Rectangle 83"/>
            <p:cNvSpPr>
              <a:spLocks noChangeAspect="1" noChangeArrowheads="1"/>
            </p:cNvSpPr>
            <p:nvPr/>
          </p:nvSpPr>
          <p:spPr bwMode="auto">
            <a:xfrm>
              <a:off x="4337050" y="6043613"/>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0984" name="AutoShape 84"/>
            <p:cNvCxnSpPr>
              <a:cxnSpLocks noChangeShapeType="1"/>
              <a:stCxn id="40983" idx="0"/>
              <a:endCxn id="146" idx="5"/>
            </p:cNvCxnSpPr>
            <p:nvPr/>
          </p:nvCxnSpPr>
          <p:spPr bwMode="auto">
            <a:xfrm flipH="1" flipV="1">
              <a:off x="4279900" y="57848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0985" name="AutoShape 85"/>
            <p:cNvCxnSpPr>
              <a:cxnSpLocks noChangeShapeType="1"/>
              <a:stCxn id="40982" idx="0"/>
              <a:endCxn id="146" idx="3"/>
            </p:cNvCxnSpPr>
            <p:nvPr/>
          </p:nvCxnSpPr>
          <p:spPr bwMode="auto">
            <a:xfrm flipV="1">
              <a:off x="3919538" y="57848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0986" name="AutoShape 86"/>
            <p:cNvCxnSpPr>
              <a:cxnSpLocks noChangeShapeType="1"/>
              <a:stCxn id="153" idx="7"/>
              <a:endCxn id="145" idx="3"/>
            </p:cNvCxnSpPr>
            <p:nvPr/>
          </p:nvCxnSpPr>
          <p:spPr bwMode="auto">
            <a:xfrm flipV="1">
              <a:off x="3233738" y="5334000"/>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0987" name="AutoShape 87"/>
            <p:cNvCxnSpPr>
              <a:cxnSpLocks noChangeShapeType="1"/>
              <a:stCxn id="146" idx="1"/>
              <a:endCxn id="145" idx="5"/>
            </p:cNvCxnSpPr>
            <p:nvPr/>
          </p:nvCxnSpPr>
          <p:spPr bwMode="auto">
            <a:xfrm flipH="1" flipV="1">
              <a:off x="3756025" y="5334000"/>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53" name="Oval 88"/>
            <p:cNvSpPr>
              <a:spLocks noChangeArrowheads="1"/>
            </p:cNvSpPr>
            <p:nvPr/>
          </p:nvSpPr>
          <p:spPr bwMode="auto">
            <a:xfrm>
              <a:off x="2990850" y="5530851"/>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5</a:t>
              </a:r>
            </a:p>
          </p:txBody>
        </p:sp>
        <p:sp>
          <p:nvSpPr>
            <p:cNvPr id="40989" name="Rectangle 89"/>
            <p:cNvSpPr>
              <a:spLocks noChangeAspect="1" noChangeArrowheads="1"/>
            </p:cNvSpPr>
            <p:nvPr/>
          </p:nvSpPr>
          <p:spPr bwMode="auto">
            <a:xfrm>
              <a:off x="2768600" y="6043613"/>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0990" name="Rectangle 90"/>
            <p:cNvSpPr>
              <a:spLocks noChangeAspect="1" noChangeArrowheads="1"/>
            </p:cNvSpPr>
            <p:nvPr/>
          </p:nvSpPr>
          <p:spPr bwMode="auto">
            <a:xfrm>
              <a:off x="3290888" y="6043613"/>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0991" name="AutoShape 91"/>
            <p:cNvCxnSpPr>
              <a:cxnSpLocks noChangeShapeType="1"/>
              <a:stCxn id="40990" idx="0"/>
              <a:endCxn id="153" idx="5"/>
            </p:cNvCxnSpPr>
            <p:nvPr/>
          </p:nvCxnSpPr>
          <p:spPr bwMode="auto">
            <a:xfrm flipH="1" flipV="1">
              <a:off x="3233738" y="57848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0992" name="AutoShape 92"/>
            <p:cNvCxnSpPr>
              <a:cxnSpLocks noChangeShapeType="1"/>
              <a:stCxn id="40989" idx="0"/>
              <a:endCxn id="153" idx="3"/>
            </p:cNvCxnSpPr>
            <p:nvPr/>
          </p:nvCxnSpPr>
          <p:spPr bwMode="auto">
            <a:xfrm flipV="1">
              <a:off x="2871788" y="57848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40993" name="Oval 93"/>
            <p:cNvSpPr>
              <a:spLocks noChangeArrowheads="1"/>
            </p:cNvSpPr>
            <p:nvPr/>
          </p:nvSpPr>
          <p:spPr bwMode="auto">
            <a:xfrm>
              <a:off x="4572000" y="4191000"/>
              <a:ext cx="287338" cy="284163"/>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40994" name="AutoShape 94"/>
            <p:cNvCxnSpPr>
              <a:cxnSpLocks noChangeShapeType="1"/>
              <a:stCxn id="40993" idx="5"/>
              <a:endCxn id="40996" idx="1"/>
            </p:cNvCxnSpPr>
            <p:nvPr/>
          </p:nvCxnSpPr>
          <p:spPr bwMode="auto">
            <a:xfrm>
              <a:off x="4816475" y="4433888"/>
              <a:ext cx="1917700" cy="227012"/>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40995" name="AutoShape 95"/>
            <p:cNvCxnSpPr>
              <a:cxnSpLocks noChangeShapeType="1"/>
              <a:stCxn id="40993" idx="3"/>
              <a:endCxn id="40964" idx="7"/>
            </p:cNvCxnSpPr>
            <p:nvPr/>
          </p:nvCxnSpPr>
          <p:spPr bwMode="auto">
            <a:xfrm flipH="1">
              <a:off x="2697163" y="4433888"/>
              <a:ext cx="1917700" cy="225425"/>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40996" name="Oval 96"/>
            <p:cNvSpPr>
              <a:spLocks noChangeArrowheads="1"/>
            </p:cNvSpPr>
            <p:nvPr/>
          </p:nvSpPr>
          <p:spPr bwMode="auto">
            <a:xfrm>
              <a:off x="6692900" y="4619625"/>
              <a:ext cx="285750" cy="284163"/>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40997" name="AutoShape 97"/>
            <p:cNvCxnSpPr>
              <a:cxnSpLocks noChangeShapeType="1"/>
              <a:stCxn id="40996" idx="3"/>
              <a:endCxn id="164" idx="7"/>
            </p:cNvCxnSpPr>
            <p:nvPr/>
          </p:nvCxnSpPr>
          <p:spPr bwMode="auto">
            <a:xfrm flipH="1">
              <a:off x="5876925" y="4862513"/>
              <a:ext cx="857250" cy="239712"/>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40998" name="AutoShape 98"/>
            <p:cNvCxnSpPr>
              <a:cxnSpLocks noChangeShapeType="1"/>
              <a:stCxn id="177" idx="1"/>
              <a:endCxn id="40996" idx="5"/>
            </p:cNvCxnSpPr>
            <p:nvPr/>
          </p:nvCxnSpPr>
          <p:spPr bwMode="auto">
            <a:xfrm flipH="1" flipV="1">
              <a:off x="6937375" y="4862513"/>
              <a:ext cx="857250" cy="241300"/>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164" name="Oval 99"/>
            <p:cNvSpPr>
              <a:spLocks noChangeArrowheads="1"/>
            </p:cNvSpPr>
            <p:nvPr/>
          </p:nvSpPr>
          <p:spPr bwMode="auto">
            <a:xfrm>
              <a:off x="5634038" y="5075237"/>
              <a:ext cx="284162" cy="285750"/>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6</a:t>
              </a:r>
            </a:p>
          </p:txBody>
        </p:sp>
        <p:sp>
          <p:nvSpPr>
            <p:cNvPr id="165" name="Oval 100"/>
            <p:cNvSpPr>
              <a:spLocks noChangeArrowheads="1"/>
            </p:cNvSpPr>
            <p:nvPr/>
          </p:nvSpPr>
          <p:spPr bwMode="auto">
            <a:xfrm>
              <a:off x="6156325" y="5530851"/>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9</a:t>
              </a:r>
            </a:p>
          </p:txBody>
        </p:sp>
        <p:sp>
          <p:nvSpPr>
            <p:cNvPr id="41001" name="Rectangle 101"/>
            <p:cNvSpPr>
              <a:spLocks noChangeAspect="1" noChangeArrowheads="1"/>
            </p:cNvSpPr>
            <p:nvPr/>
          </p:nvSpPr>
          <p:spPr bwMode="auto">
            <a:xfrm>
              <a:off x="5937250" y="6043613"/>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1002" name="Rectangle 102"/>
            <p:cNvSpPr>
              <a:spLocks noChangeAspect="1" noChangeArrowheads="1"/>
            </p:cNvSpPr>
            <p:nvPr/>
          </p:nvSpPr>
          <p:spPr bwMode="auto">
            <a:xfrm>
              <a:off x="6457950" y="6043613"/>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1003" name="AutoShape 103"/>
            <p:cNvCxnSpPr>
              <a:cxnSpLocks noChangeShapeType="1"/>
              <a:stCxn id="41002" idx="0"/>
              <a:endCxn id="165" idx="5"/>
            </p:cNvCxnSpPr>
            <p:nvPr/>
          </p:nvCxnSpPr>
          <p:spPr bwMode="auto">
            <a:xfrm flipH="1" flipV="1">
              <a:off x="6400800" y="57848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04" name="AutoShape 104"/>
            <p:cNvCxnSpPr>
              <a:cxnSpLocks noChangeShapeType="1"/>
              <a:stCxn id="41001" idx="0"/>
              <a:endCxn id="165" idx="3"/>
            </p:cNvCxnSpPr>
            <p:nvPr/>
          </p:nvCxnSpPr>
          <p:spPr bwMode="auto">
            <a:xfrm flipV="1">
              <a:off x="6040438" y="57848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05" name="AutoShape 105"/>
            <p:cNvCxnSpPr>
              <a:cxnSpLocks noChangeShapeType="1"/>
              <a:stCxn id="172" idx="7"/>
              <a:endCxn id="164" idx="3"/>
            </p:cNvCxnSpPr>
            <p:nvPr/>
          </p:nvCxnSpPr>
          <p:spPr bwMode="auto">
            <a:xfrm flipV="1">
              <a:off x="5354638" y="5334000"/>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06" name="AutoShape 106"/>
            <p:cNvCxnSpPr>
              <a:cxnSpLocks noChangeShapeType="1"/>
              <a:stCxn id="165" idx="1"/>
              <a:endCxn id="164" idx="5"/>
            </p:cNvCxnSpPr>
            <p:nvPr/>
          </p:nvCxnSpPr>
          <p:spPr bwMode="auto">
            <a:xfrm flipH="1" flipV="1">
              <a:off x="5876925" y="5334000"/>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72" name="Oval 107"/>
            <p:cNvSpPr>
              <a:spLocks noChangeArrowheads="1"/>
            </p:cNvSpPr>
            <p:nvPr/>
          </p:nvSpPr>
          <p:spPr bwMode="auto">
            <a:xfrm>
              <a:off x="5111750" y="5530851"/>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11</a:t>
              </a:r>
            </a:p>
          </p:txBody>
        </p:sp>
        <p:sp>
          <p:nvSpPr>
            <p:cNvPr id="41008" name="Rectangle 108"/>
            <p:cNvSpPr>
              <a:spLocks noChangeAspect="1" noChangeArrowheads="1"/>
            </p:cNvSpPr>
            <p:nvPr/>
          </p:nvSpPr>
          <p:spPr bwMode="auto">
            <a:xfrm>
              <a:off x="4889500" y="6043613"/>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1009" name="Rectangle 109"/>
            <p:cNvSpPr>
              <a:spLocks noChangeAspect="1" noChangeArrowheads="1"/>
            </p:cNvSpPr>
            <p:nvPr/>
          </p:nvSpPr>
          <p:spPr bwMode="auto">
            <a:xfrm>
              <a:off x="5411788" y="6043613"/>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1010" name="AutoShape 110"/>
            <p:cNvCxnSpPr>
              <a:cxnSpLocks noChangeShapeType="1"/>
              <a:stCxn id="41009" idx="0"/>
              <a:endCxn id="172" idx="5"/>
            </p:cNvCxnSpPr>
            <p:nvPr/>
          </p:nvCxnSpPr>
          <p:spPr bwMode="auto">
            <a:xfrm flipH="1" flipV="1">
              <a:off x="5354638" y="57848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11" name="AutoShape 111"/>
            <p:cNvCxnSpPr>
              <a:cxnSpLocks noChangeShapeType="1"/>
              <a:stCxn id="41008" idx="0"/>
              <a:endCxn id="172" idx="3"/>
            </p:cNvCxnSpPr>
            <p:nvPr/>
          </p:nvCxnSpPr>
          <p:spPr bwMode="auto">
            <a:xfrm flipV="1">
              <a:off x="4992688" y="57848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77" name="Oval 112"/>
            <p:cNvSpPr>
              <a:spLocks noChangeArrowheads="1"/>
            </p:cNvSpPr>
            <p:nvPr/>
          </p:nvSpPr>
          <p:spPr bwMode="auto">
            <a:xfrm>
              <a:off x="7753350" y="5076825"/>
              <a:ext cx="284163" cy="285750"/>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20</a:t>
              </a:r>
            </a:p>
          </p:txBody>
        </p:sp>
        <p:sp>
          <p:nvSpPr>
            <p:cNvPr id="178" name="Oval 113"/>
            <p:cNvSpPr>
              <a:spLocks noChangeArrowheads="1"/>
            </p:cNvSpPr>
            <p:nvPr/>
          </p:nvSpPr>
          <p:spPr bwMode="auto">
            <a:xfrm>
              <a:off x="8275638" y="5532438"/>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27</a:t>
              </a:r>
            </a:p>
          </p:txBody>
        </p:sp>
        <p:sp>
          <p:nvSpPr>
            <p:cNvPr id="41014" name="Rectangle 114"/>
            <p:cNvSpPr>
              <a:spLocks noChangeAspect="1" noChangeArrowheads="1"/>
            </p:cNvSpPr>
            <p:nvPr/>
          </p:nvSpPr>
          <p:spPr bwMode="auto">
            <a:xfrm>
              <a:off x="8056563" y="60452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1015" name="Rectangle 115"/>
            <p:cNvSpPr>
              <a:spLocks noChangeAspect="1" noChangeArrowheads="1"/>
            </p:cNvSpPr>
            <p:nvPr/>
          </p:nvSpPr>
          <p:spPr bwMode="auto">
            <a:xfrm>
              <a:off x="8577263" y="6045200"/>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1016" name="AutoShape 116"/>
            <p:cNvCxnSpPr>
              <a:cxnSpLocks noChangeShapeType="1"/>
              <a:stCxn id="41015" idx="0"/>
              <a:endCxn id="178" idx="5"/>
            </p:cNvCxnSpPr>
            <p:nvPr/>
          </p:nvCxnSpPr>
          <p:spPr bwMode="auto">
            <a:xfrm flipH="1" flipV="1">
              <a:off x="8520113" y="5786438"/>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17" name="AutoShape 117"/>
            <p:cNvCxnSpPr>
              <a:cxnSpLocks noChangeShapeType="1"/>
              <a:stCxn id="41014" idx="0"/>
              <a:endCxn id="178" idx="3"/>
            </p:cNvCxnSpPr>
            <p:nvPr/>
          </p:nvCxnSpPr>
          <p:spPr bwMode="auto">
            <a:xfrm flipV="1">
              <a:off x="8159750" y="5786438"/>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18" name="AutoShape 118"/>
            <p:cNvCxnSpPr>
              <a:cxnSpLocks noChangeShapeType="1"/>
              <a:stCxn id="185" idx="7"/>
              <a:endCxn id="177" idx="3"/>
            </p:cNvCxnSpPr>
            <p:nvPr/>
          </p:nvCxnSpPr>
          <p:spPr bwMode="auto">
            <a:xfrm flipV="1">
              <a:off x="7473950" y="5335588"/>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19" name="AutoShape 119"/>
            <p:cNvCxnSpPr>
              <a:cxnSpLocks noChangeShapeType="1"/>
              <a:stCxn id="178" idx="1"/>
              <a:endCxn id="177" idx="5"/>
            </p:cNvCxnSpPr>
            <p:nvPr/>
          </p:nvCxnSpPr>
          <p:spPr bwMode="auto">
            <a:xfrm flipH="1" flipV="1">
              <a:off x="7996238" y="5335588"/>
              <a:ext cx="320675" cy="22860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85" name="Oval 120"/>
            <p:cNvSpPr>
              <a:spLocks noChangeArrowheads="1"/>
            </p:cNvSpPr>
            <p:nvPr/>
          </p:nvSpPr>
          <p:spPr bwMode="auto">
            <a:xfrm>
              <a:off x="7231063" y="55324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23</a:t>
              </a:r>
            </a:p>
          </p:txBody>
        </p:sp>
        <p:sp>
          <p:nvSpPr>
            <p:cNvPr id="41021" name="Rectangle 121"/>
            <p:cNvSpPr>
              <a:spLocks noChangeAspect="1" noChangeArrowheads="1"/>
            </p:cNvSpPr>
            <p:nvPr/>
          </p:nvSpPr>
          <p:spPr bwMode="auto">
            <a:xfrm>
              <a:off x="7008813" y="60452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1022" name="Rectangle 122"/>
            <p:cNvSpPr>
              <a:spLocks noChangeAspect="1" noChangeArrowheads="1"/>
            </p:cNvSpPr>
            <p:nvPr/>
          </p:nvSpPr>
          <p:spPr bwMode="auto">
            <a:xfrm>
              <a:off x="7531100" y="6045200"/>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1023" name="AutoShape 123"/>
            <p:cNvCxnSpPr>
              <a:cxnSpLocks noChangeShapeType="1"/>
              <a:stCxn id="41022" idx="0"/>
              <a:endCxn id="185" idx="5"/>
            </p:cNvCxnSpPr>
            <p:nvPr/>
          </p:nvCxnSpPr>
          <p:spPr bwMode="auto">
            <a:xfrm flipH="1" flipV="1">
              <a:off x="7473950" y="5786438"/>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24" name="AutoShape 124"/>
            <p:cNvCxnSpPr>
              <a:cxnSpLocks noChangeShapeType="1"/>
              <a:stCxn id="41021" idx="0"/>
              <a:endCxn id="185" idx="3"/>
            </p:cNvCxnSpPr>
            <p:nvPr/>
          </p:nvCxnSpPr>
          <p:spPr bwMode="auto">
            <a:xfrm flipV="1">
              <a:off x="7112000" y="5786438"/>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
        <p:nvSpPr>
          <p:cNvPr id="40963" name="Rectangle 2"/>
          <p:cNvSpPr>
            <a:spLocks noGrp="1" noChangeArrowheads="1"/>
          </p:cNvSpPr>
          <p:nvPr>
            <p:ph type="title"/>
          </p:nvPr>
        </p:nvSpPr>
        <p:spPr/>
        <p:txBody>
          <a:bodyPr/>
          <a:lstStyle/>
          <a:p>
            <a:pPr eaLnBrk="1" hangingPunct="1"/>
            <a:r>
              <a:rPr lang="en-US" altLang="en-US"/>
              <a:t>Example</a:t>
            </a:r>
          </a:p>
        </p:txBody>
      </p:sp>
    </p:spTree>
    <p:extLst>
      <p:ext uri="{BB962C8B-B14F-4D97-AF65-F5344CB8AC3E}">
        <p14:creationId xmlns:p14="http://schemas.microsoft.com/office/powerpoint/2010/main" val="3394338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a:t>Example</a:t>
            </a:r>
          </a:p>
        </p:txBody>
      </p:sp>
      <p:sp>
        <p:nvSpPr>
          <p:cNvPr id="74758" name="Oval 3"/>
          <p:cNvSpPr>
            <a:spLocks noChangeArrowheads="1"/>
          </p:cNvSpPr>
          <p:nvPr/>
        </p:nvSpPr>
        <p:spPr bwMode="auto">
          <a:xfrm>
            <a:off x="3976688" y="2103438"/>
            <a:ext cx="285750" cy="284162"/>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7</a:t>
            </a:r>
          </a:p>
        </p:txBody>
      </p:sp>
      <p:cxnSp>
        <p:nvCxnSpPr>
          <p:cNvPr id="41988" name="AutoShape 4"/>
          <p:cNvCxnSpPr>
            <a:cxnSpLocks noChangeShapeType="1"/>
            <a:stCxn id="74758" idx="3"/>
            <a:endCxn id="74761" idx="7"/>
          </p:cNvCxnSpPr>
          <p:nvPr/>
        </p:nvCxnSpPr>
        <p:spPr bwMode="auto">
          <a:xfrm flipH="1">
            <a:off x="3160713" y="2360614"/>
            <a:ext cx="857250" cy="2301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989" name="AutoShape 5"/>
          <p:cNvCxnSpPr>
            <a:cxnSpLocks noChangeShapeType="1"/>
            <a:stCxn id="74774" idx="1"/>
            <a:endCxn id="74758" idx="5"/>
          </p:cNvCxnSpPr>
          <p:nvPr/>
        </p:nvCxnSpPr>
        <p:spPr bwMode="auto">
          <a:xfrm flipH="1" flipV="1">
            <a:off x="4221163" y="2360614"/>
            <a:ext cx="857250" cy="2317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61" name="Oval 6"/>
          <p:cNvSpPr>
            <a:spLocks noChangeArrowheads="1"/>
          </p:cNvSpPr>
          <p:nvPr/>
        </p:nvSpPr>
        <p:spPr bwMode="auto">
          <a:xfrm>
            <a:off x="2917826" y="25590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15</a:t>
            </a:r>
          </a:p>
        </p:txBody>
      </p:sp>
      <p:sp>
        <p:nvSpPr>
          <p:cNvPr id="74762" name="Oval 7"/>
          <p:cNvSpPr>
            <a:spLocks noChangeArrowheads="1"/>
          </p:cNvSpPr>
          <p:nvPr/>
        </p:nvSpPr>
        <p:spPr bwMode="auto">
          <a:xfrm>
            <a:off x="3440113" y="3014663"/>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25</a:t>
            </a:r>
          </a:p>
        </p:txBody>
      </p:sp>
      <p:sp>
        <p:nvSpPr>
          <p:cNvPr id="41992" name="Rectangle 8"/>
          <p:cNvSpPr>
            <a:spLocks noChangeAspect="1" noChangeArrowheads="1"/>
          </p:cNvSpPr>
          <p:nvPr/>
        </p:nvSpPr>
        <p:spPr bwMode="auto">
          <a:xfrm>
            <a:off x="3221039" y="35274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1993" name="Rectangle 9"/>
          <p:cNvSpPr>
            <a:spLocks noChangeAspect="1" noChangeArrowheads="1"/>
          </p:cNvSpPr>
          <p:nvPr/>
        </p:nvSpPr>
        <p:spPr bwMode="auto">
          <a:xfrm>
            <a:off x="3741739" y="35274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1994" name="AutoShape 10"/>
          <p:cNvCxnSpPr>
            <a:cxnSpLocks noChangeShapeType="1"/>
            <a:stCxn id="41993" idx="0"/>
            <a:endCxn id="74762" idx="5"/>
          </p:cNvCxnSpPr>
          <p:nvPr/>
        </p:nvCxnSpPr>
        <p:spPr bwMode="auto">
          <a:xfrm flipH="1" flipV="1">
            <a:off x="3684589" y="32686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995" name="AutoShape 11"/>
          <p:cNvCxnSpPr>
            <a:cxnSpLocks noChangeShapeType="1"/>
            <a:stCxn id="41992" idx="0"/>
            <a:endCxn id="74762" idx="3"/>
          </p:cNvCxnSpPr>
          <p:nvPr/>
        </p:nvCxnSpPr>
        <p:spPr bwMode="auto">
          <a:xfrm flipV="1">
            <a:off x="3324226" y="3268664"/>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996" name="AutoShape 12"/>
          <p:cNvCxnSpPr>
            <a:cxnSpLocks noChangeShapeType="1"/>
            <a:stCxn id="74769" idx="7"/>
            <a:endCxn id="74761" idx="3"/>
          </p:cNvCxnSpPr>
          <p:nvPr/>
        </p:nvCxnSpPr>
        <p:spPr bwMode="auto">
          <a:xfrm flipV="1">
            <a:off x="2638426" y="28130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997" name="AutoShape 13"/>
          <p:cNvCxnSpPr>
            <a:cxnSpLocks noChangeShapeType="1"/>
            <a:stCxn id="74762" idx="1"/>
            <a:endCxn id="74761" idx="5"/>
          </p:cNvCxnSpPr>
          <p:nvPr/>
        </p:nvCxnSpPr>
        <p:spPr bwMode="auto">
          <a:xfrm flipH="1" flipV="1">
            <a:off x="3160714" y="28130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69" name="Oval 14"/>
          <p:cNvSpPr>
            <a:spLocks noChangeArrowheads="1"/>
          </p:cNvSpPr>
          <p:nvPr/>
        </p:nvSpPr>
        <p:spPr bwMode="auto">
          <a:xfrm>
            <a:off x="2395538" y="3014663"/>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16</a:t>
            </a:r>
          </a:p>
        </p:txBody>
      </p:sp>
      <p:sp>
        <p:nvSpPr>
          <p:cNvPr id="41999" name="Rectangle 15"/>
          <p:cNvSpPr>
            <a:spLocks noChangeAspect="1" noChangeArrowheads="1"/>
          </p:cNvSpPr>
          <p:nvPr/>
        </p:nvSpPr>
        <p:spPr bwMode="auto">
          <a:xfrm>
            <a:off x="2173289" y="35274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2000" name="Rectangle 16"/>
          <p:cNvSpPr>
            <a:spLocks noChangeAspect="1" noChangeArrowheads="1"/>
          </p:cNvSpPr>
          <p:nvPr/>
        </p:nvSpPr>
        <p:spPr bwMode="auto">
          <a:xfrm>
            <a:off x="2695575" y="35274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2001" name="AutoShape 17"/>
          <p:cNvCxnSpPr>
            <a:cxnSpLocks noChangeShapeType="1"/>
            <a:stCxn id="42000" idx="0"/>
            <a:endCxn id="74769" idx="5"/>
          </p:cNvCxnSpPr>
          <p:nvPr/>
        </p:nvCxnSpPr>
        <p:spPr bwMode="auto">
          <a:xfrm flipH="1" flipV="1">
            <a:off x="2638425" y="32686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02" name="AutoShape 18"/>
          <p:cNvCxnSpPr>
            <a:cxnSpLocks noChangeShapeType="1"/>
            <a:stCxn id="41999" idx="0"/>
            <a:endCxn id="74769" idx="3"/>
          </p:cNvCxnSpPr>
          <p:nvPr/>
        </p:nvCxnSpPr>
        <p:spPr bwMode="auto">
          <a:xfrm flipV="1">
            <a:off x="2276475" y="32686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74" name="Oval 19"/>
          <p:cNvSpPr>
            <a:spLocks noChangeArrowheads="1"/>
          </p:cNvSpPr>
          <p:nvPr/>
        </p:nvSpPr>
        <p:spPr bwMode="auto">
          <a:xfrm>
            <a:off x="5037138" y="25606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4</a:t>
            </a:r>
          </a:p>
        </p:txBody>
      </p:sp>
      <p:sp>
        <p:nvSpPr>
          <p:cNvPr id="74775" name="Oval 20"/>
          <p:cNvSpPr>
            <a:spLocks noChangeArrowheads="1"/>
          </p:cNvSpPr>
          <p:nvPr/>
        </p:nvSpPr>
        <p:spPr bwMode="auto">
          <a:xfrm>
            <a:off x="5559425" y="3016250"/>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12</a:t>
            </a:r>
          </a:p>
        </p:txBody>
      </p:sp>
      <p:sp>
        <p:nvSpPr>
          <p:cNvPr id="42005" name="Rectangle 21"/>
          <p:cNvSpPr>
            <a:spLocks noChangeAspect="1" noChangeArrowheads="1"/>
          </p:cNvSpPr>
          <p:nvPr/>
        </p:nvSpPr>
        <p:spPr bwMode="auto">
          <a:xfrm>
            <a:off x="534035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2006" name="Rectangle 22"/>
          <p:cNvSpPr>
            <a:spLocks noChangeAspect="1" noChangeArrowheads="1"/>
          </p:cNvSpPr>
          <p:nvPr/>
        </p:nvSpPr>
        <p:spPr bwMode="auto">
          <a:xfrm>
            <a:off x="5861051" y="35290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2007" name="AutoShape 23"/>
          <p:cNvCxnSpPr>
            <a:cxnSpLocks noChangeShapeType="1"/>
            <a:stCxn id="42006" idx="0"/>
            <a:endCxn id="74775" idx="5"/>
          </p:cNvCxnSpPr>
          <p:nvPr/>
        </p:nvCxnSpPr>
        <p:spPr bwMode="auto">
          <a:xfrm flipH="1" flipV="1">
            <a:off x="5803900" y="32702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08" name="AutoShape 24"/>
          <p:cNvCxnSpPr>
            <a:cxnSpLocks noChangeShapeType="1"/>
            <a:stCxn id="42005" idx="0"/>
            <a:endCxn id="74775" idx="3"/>
          </p:cNvCxnSpPr>
          <p:nvPr/>
        </p:nvCxnSpPr>
        <p:spPr bwMode="auto">
          <a:xfrm flipV="1">
            <a:off x="5443538" y="32702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09" name="AutoShape 25"/>
          <p:cNvCxnSpPr>
            <a:cxnSpLocks noChangeShapeType="1"/>
            <a:stCxn id="74782" idx="7"/>
            <a:endCxn id="74774" idx="3"/>
          </p:cNvCxnSpPr>
          <p:nvPr/>
        </p:nvCxnSpPr>
        <p:spPr bwMode="auto">
          <a:xfrm flipV="1">
            <a:off x="4757739"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10" name="AutoShape 26"/>
          <p:cNvCxnSpPr>
            <a:cxnSpLocks noChangeShapeType="1"/>
            <a:stCxn id="74775" idx="1"/>
            <a:endCxn id="74774" idx="5"/>
          </p:cNvCxnSpPr>
          <p:nvPr/>
        </p:nvCxnSpPr>
        <p:spPr bwMode="auto">
          <a:xfrm flipH="1" flipV="1">
            <a:off x="5280026"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82" name="Oval 27"/>
          <p:cNvSpPr>
            <a:spLocks noChangeArrowheads="1"/>
          </p:cNvSpPr>
          <p:nvPr/>
        </p:nvSpPr>
        <p:spPr bwMode="auto">
          <a:xfrm>
            <a:off x="4514851" y="30162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5</a:t>
            </a:r>
          </a:p>
        </p:txBody>
      </p:sp>
      <p:sp>
        <p:nvSpPr>
          <p:cNvPr id="42012" name="Rectangle 28"/>
          <p:cNvSpPr>
            <a:spLocks noChangeAspect="1" noChangeArrowheads="1"/>
          </p:cNvSpPr>
          <p:nvPr/>
        </p:nvSpPr>
        <p:spPr bwMode="auto">
          <a:xfrm>
            <a:off x="429260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2013" name="Rectangle 29"/>
          <p:cNvSpPr>
            <a:spLocks noChangeAspect="1" noChangeArrowheads="1"/>
          </p:cNvSpPr>
          <p:nvPr/>
        </p:nvSpPr>
        <p:spPr bwMode="auto">
          <a:xfrm>
            <a:off x="4814889"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2014" name="AutoShape 30"/>
          <p:cNvCxnSpPr>
            <a:cxnSpLocks noChangeShapeType="1"/>
            <a:stCxn id="42013" idx="0"/>
            <a:endCxn id="74782" idx="5"/>
          </p:cNvCxnSpPr>
          <p:nvPr/>
        </p:nvCxnSpPr>
        <p:spPr bwMode="auto">
          <a:xfrm flipH="1" flipV="1">
            <a:off x="475773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15" name="AutoShape 31"/>
          <p:cNvCxnSpPr>
            <a:cxnSpLocks noChangeShapeType="1"/>
            <a:stCxn id="42012" idx="0"/>
            <a:endCxn id="74782" idx="3"/>
          </p:cNvCxnSpPr>
          <p:nvPr/>
        </p:nvCxnSpPr>
        <p:spPr bwMode="auto">
          <a:xfrm flipV="1">
            <a:off x="439578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42016" name="Oval 32"/>
          <p:cNvSpPr>
            <a:spLocks noChangeArrowheads="1"/>
          </p:cNvSpPr>
          <p:nvPr/>
        </p:nvSpPr>
        <p:spPr bwMode="auto">
          <a:xfrm>
            <a:off x="6096000" y="1676401"/>
            <a:ext cx="287338" cy="284163"/>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42017" name="AutoShape 33"/>
          <p:cNvCxnSpPr>
            <a:cxnSpLocks noChangeShapeType="1"/>
            <a:stCxn id="42016" idx="5"/>
            <a:endCxn id="74790" idx="1"/>
          </p:cNvCxnSpPr>
          <p:nvPr/>
        </p:nvCxnSpPr>
        <p:spPr bwMode="auto">
          <a:xfrm>
            <a:off x="6340475" y="1919289"/>
            <a:ext cx="1917700" cy="212725"/>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42018" name="AutoShape 34"/>
          <p:cNvCxnSpPr>
            <a:cxnSpLocks noChangeShapeType="1"/>
            <a:stCxn id="42016" idx="3"/>
            <a:endCxn id="74758" idx="7"/>
          </p:cNvCxnSpPr>
          <p:nvPr/>
        </p:nvCxnSpPr>
        <p:spPr bwMode="auto">
          <a:xfrm flipH="1">
            <a:off x="4221163" y="1919289"/>
            <a:ext cx="1917700" cy="211137"/>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74790" name="Oval 35"/>
          <p:cNvSpPr>
            <a:spLocks noChangeArrowheads="1"/>
          </p:cNvSpPr>
          <p:nvPr/>
        </p:nvSpPr>
        <p:spPr bwMode="auto">
          <a:xfrm>
            <a:off x="8216900" y="2105026"/>
            <a:ext cx="285750" cy="284163"/>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8</a:t>
            </a:r>
          </a:p>
        </p:txBody>
      </p:sp>
      <p:cxnSp>
        <p:nvCxnSpPr>
          <p:cNvPr id="42020" name="AutoShape 36"/>
          <p:cNvCxnSpPr>
            <a:cxnSpLocks noChangeShapeType="1"/>
            <a:stCxn id="74790" idx="3"/>
            <a:endCxn id="74793" idx="7"/>
          </p:cNvCxnSpPr>
          <p:nvPr/>
        </p:nvCxnSpPr>
        <p:spPr bwMode="auto">
          <a:xfrm flipH="1">
            <a:off x="7400925" y="2362200"/>
            <a:ext cx="857250" cy="2301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21" name="AutoShape 37"/>
          <p:cNvCxnSpPr>
            <a:cxnSpLocks noChangeShapeType="1"/>
            <a:stCxn id="74806" idx="1"/>
            <a:endCxn id="74790" idx="5"/>
          </p:cNvCxnSpPr>
          <p:nvPr/>
        </p:nvCxnSpPr>
        <p:spPr bwMode="auto">
          <a:xfrm flipH="1" flipV="1">
            <a:off x="8461375" y="2362201"/>
            <a:ext cx="857250" cy="2317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93" name="Oval 38"/>
          <p:cNvSpPr>
            <a:spLocks noChangeArrowheads="1"/>
          </p:cNvSpPr>
          <p:nvPr/>
        </p:nvSpPr>
        <p:spPr bwMode="auto">
          <a:xfrm>
            <a:off x="7158038" y="25606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6</a:t>
            </a:r>
          </a:p>
        </p:txBody>
      </p:sp>
      <p:sp>
        <p:nvSpPr>
          <p:cNvPr id="74794" name="Oval 39"/>
          <p:cNvSpPr>
            <a:spLocks noChangeArrowheads="1"/>
          </p:cNvSpPr>
          <p:nvPr/>
        </p:nvSpPr>
        <p:spPr bwMode="auto">
          <a:xfrm>
            <a:off x="7680325" y="3016250"/>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9</a:t>
            </a:r>
          </a:p>
        </p:txBody>
      </p:sp>
      <p:sp>
        <p:nvSpPr>
          <p:cNvPr id="42024" name="Rectangle 40"/>
          <p:cNvSpPr>
            <a:spLocks noChangeAspect="1" noChangeArrowheads="1"/>
          </p:cNvSpPr>
          <p:nvPr/>
        </p:nvSpPr>
        <p:spPr bwMode="auto">
          <a:xfrm>
            <a:off x="746125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2025" name="Rectangle 41"/>
          <p:cNvSpPr>
            <a:spLocks noChangeAspect="1" noChangeArrowheads="1"/>
          </p:cNvSpPr>
          <p:nvPr/>
        </p:nvSpPr>
        <p:spPr bwMode="auto">
          <a:xfrm>
            <a:off x="7981951" y="35290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2026" name="AutoShape 42"/>
          <p:cNvCxnSpPr>
            <a:cxnSpLocks noChangeShapeType="1"/>
            <a:stCxn id="42025" idx="0"/>
            <a:endCxn id="74794" idx="5"/>
          </p:cNvCxnSpPr>
          <p:nvPr/>
        </p:nvCxnSpPr>
        <p:spPr bwMode="auto">
          <a:xfrm flipH="1" flipV="1">
            <a:off x="7924800" y="32702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27" name="AutoShape 43"/>
          <p:cNvCxnSpPr>
            <a:cxnSpLocks noChangeShapeType="1"/>
            <a:stCxn id="42024" idx="0"/>
            <a:endCxn id="74794" idx="3"/>
          </p:cNvCxnSpPr>
          <p:nvPr/>
        </p:nvCxnSpPr>
        <p:spPr bwMode="auto">
          <a:xfrm flipV="1">
            <a:off x="7564438" y="32702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28" name="AutoShape 44"/>
          <p:cNvCxnSpPr>
            <a:cxnSpLocks noChangeShapeType="1"/>
            <a:stCxn id="74801" idx="7"/>
            <a:endCxn id="74793" idx="3"/>
          </p:cNvCxnSpPr>
          <p:nvPr/>
        </p:nvCxnSpPr>
        <p:spPr bwMode="auto">
          <a:xfrm flipV="1">
            <a:off x="6878639"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29" name="AutoShape 45"/>
          <p:cNvCxnSpPr>
            <a:cxnSpLocks noChangeShapeType="1"/>
            <a:stCxn id="74794" idx="1"/>
            <a:endCxn id="74793" idx="5"/>
          </p:cNvCxnSpPr>
          <p:nvPr/>
        </p:nvCxnSpPr>
        <p:spPr bwMode="auto">
          <a:xfrm flipH="1" flipV="1">
            <a:off x="7400926"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801" name="Oval 46"/>
          <p:cNvSpPr>
            <a:spLocks noChangeArrowheads="1"/>
          </p:cNvSpPr>
          <p:nvPr/>
        </p:nvSpPr>
        <p:spPr bwMode="auto">
          <a:xfrm>
            <a:off x="6635751" y="30162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11</a:t>
            </a:r>
          </a:p>
        </p:txBody>
      </p:sp>
      <p:sp>
        <p:nvSpPr>
          <p:cNvPr id="42031" name="Rectangle 47"/>
          <p:cNvSpPr>
            <a:spLocks noChangeAspect="1" noChangeArrowheads="1"/>
          </p:cNvSpPr>
          <p:nvPr/>
        </p:nvSpPr>
        <p:spPr bwMode="auto">
          <a:xfrm>
            <a:off x="641350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2032" name="Rectangle 48"/>
          <p:cNvSpPr>
            <a:spLocks noChangeAspect="1" noChangeArrowheads="1"/>
          </p:cNvSpPr>
          <p:nvPr/>
        </p:nvSpPr>
        <p:spPr bwMode="auto">
          <a:xfrm>
            <a:off x="6935789"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2033" name="AutoShape 49"/>
          <p:cNvCxnSpPr>
            <a:cxnSpLocks noChangeShapeType="1"/>
            <a:stCxn id="42032" idx="0"/>
            <a:endCxn id="74801" idx="5"/>
          </p:cNvCxnSpPr>
          <p:nvPr/>
        </p:nvCxnSpPr>
        <p:spPr bwMode="auto">
          <a:xfrm flipH="1" flipV="1">
            <a:off x="687863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34" name="AutoShape 50"/>
          <p:cNvCxnSpPr>
            <a:cxnSpLocks noChangeShapeType="1"/>
            <a:stCxn id="42031" idx="0"/>
            <a:endCxn id="74801" idx="3"/>
          </p:cNvCxnSpPr>
          <p:nvPr/>
        </p:nvCxnSpPr>
        <p:spPr bwMode="auto">
          <a:xfrm flipV="1">
            <a:off x="651668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806" name="Oval 51"/>
          <p:cNvSpPr>
            <a:spLocks noChangeArrowheads="1"/>
          </p:cNvSpPr>
          <p:nvPr/>
        </p:nvSpPr>
        <p:spPr bwMode="auto">
          <a:xfrm>
            <a:off x="9277351" y="2562225"/>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20</a:t>
            </a:r>
          </a:p>
        </p:txBody>
      </p:sp>
      <p:sp>
        <p:nvSpPr>
          <p:cNvPr id="74807" name="Oval 52"/>
          <p:cNvSpPr>
            <a:spLocks noChangeArrowheads="1"/>
          </p:cNvSpPr>
          <p:nvPr/>
        </p:nvSpPr>
        <p:spPr bwMode="auto">
          <a:xfrm>
            <a:off x="9799638" y="3017838"/>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27</a:t>
            </a:r>
          </a:p>
        </p:txBody>
      </p:sp>
      <p:sp>
        <p:nvSpPr>
          <p:cNvPr id="42037" name="Rectangle 53"/>
          <p:cNvSpPr>
            <a:spLocks noChangeAspect="1" noChangeArrowheads="1"/>
          </p:cNvSpPr>
          <p:nvPr/>
        </p:nvSpPr>
        <p:spPr bwMode="auto">
          <a:xfrm>
            <a:off x="9580564" y="35306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2038" name="Rectangle 54"/>
          <p:cNvSpPr>
            <a:spLocks noChangeAspect="1" noChangeArrowheads="1"/>
          </p:cNvSpPr>
          <p:nvPr/>
        </p:nvSpPr>
        <p:spPr bwMode="auto">
          <a:xfrm>
            <a:off x="10101264" y="3530600"/>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2039" name="AutoShape 55"/>
          <p:cNvCxnSpPr>
            <a:cxnSpLocks noChangeShapeType="1"/>
            <a:stCxn id="42038" idx="0"/>
            <a:endCxn id="74807" idx="5"/>
          </p:cNvCxnSpPr>
          <p:nvPr/>
        </p:nvCxnSpPr>
        <p:spPr bwMode="auto">
          <a:xfrm flipH="1" flipV="1">
            <a:off x="10044114" y="3271839"/>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40" name="AutoShape 56"/>
          <p:cNvCxnSpPr>
            <a:cxnSpLocks noChangeShapeType="1"/>
            <a:stCxn id="42037" idx="0"/>
            <a:endCxn id="74807" idx="3"/>
          </p:cNvCxnSpPr>
          <p:nvPr/>
        </p:nvCxnSpPr>
        <p:spPr bwMode="auto">
          <a:xfrm flipV="1">
            <a:off x="9683751" y="3271839"/>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41" name="AutoShape 57"/>
          <p:cNvCxnSpPr>
            <a:cxnSpLocks noChangeShapeType="1"/>
            <a:stCxn id="74814" idx="7"/>
            <a:endCxn id="74806" idx="3"/>
          </p:cNvCxnSpPr>
          <p:nvPr/>
        </p:nvCxnSpPr>
        <p:spPr bwMode="auto">
          <a:xfrm flipV="1">
            <a:off x="8997951" y="2816226"/>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42" name="AutoShape 58"/>
          <p:cNvCxnSpPr>
            <a:cxnSpLocks noChangeShapeType="1"/>
            <a:stCxn id="74807" idx="1"/>
            <a:endCxn id="74806" idx="5"/>
          </p:cNvCxnSpPr>
          <p:nvPr/>
        </p:nvCxnSpPr>
        <p:spPr bwMode="auto">
          <a:xfrm flipH="1" flipV="1">
            <a:off x="9520239" y="2816226"/>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814" name="Oval 59"/>
          <p:cNvSpPr>
            <a:spLocks noChangeArrowheads="1"/>
          </p:cNvSpPr>
          <p:nvPr/>
        </p:nvSpPr>
        <p:spPr bwMode="auto">
          <a:xfrm>
            <a:off x="8755063" y="30178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23</a:t>
            </a:r>
          </a:p>
        </p:txBody>
      </p:sp>
      <p:sp>
        <p:nvSpPr>
          <p:cNvPr id="42044" name="Rectangle 60"/>
          <p:cNvSpPr>
            <a:spLocks noChangeAspect="1" noChangeArrowheads="1"/>
          </p:cNvSpPr>
          <p:nvPr/>
        </p:nvSpPr>
        <p:spPr bwMode="auto">
          <a:xfrm>
            <a:off x="8532814" y="35306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2045" name="Rectangle 61"/>
          <p:cNvSpPr>
            <a:spLocks noChangeAspect="1" noChangeArrowheads="1"/>
          </p:cNvSpPr>
          <p:nvPr/>
        </p:nvSpPr>
        <p:spPr bwMode="auto">
          <a:xfrm>
            <a:off x="9055100" y="3530600"/>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2046" name="AutoShape 62"/>
          <p:cNvCxnSpPr>
            <a:cxnSpLocks noChangeShapeType="1"/>
            <a:stCxn id="42045" idx="0"/>
            <a:endCxn id="74814" idx="5"/>
          </p:cNvCxnSpPr>
          <p:nvPr/>
        </p:nvCxnSpPr>
        <p:spPr bwMode="auto">
          <a:xfrm flipH="1" flipV="1">
            <a:off x="8997950" y="3271839"/>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2047" name="AutoShape 63"/>
          <p:cNvCxnSpPr>
            <a:cxnSpLocks noChangeShapeType="1"/>
            <a:stCxn id="42044" idx="0"/>
            <a:endCxn id="74814" idx="3"/>
          </p:cNvCxnSpPr>
          <p:nvPr/>
        </p:nvCxnSpPr>
        <p:spPr bwMode="auto">
          <a:xfrm flipV="1">
            <a:off x="8636000" y="3271839"/>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99990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a:t>Example</a:t>
            </a:r>
          </a:p>
        </p:txBody>
      </p:sp>
      <p:sp>
        <p:nvSpPr>
          <p:cNvPr id="74758" name="Oval 3"/>
          <p:cNvSpPr>
            <a:spLocks noChangeArrowheads="1"/>
          </p:cNvSpPr>
          <p:nvPr/>
        </p:nvSpPr>
        <p:spPr bwMode="auto">
          <a:xfrm>
            <a:off x="3976688" y="2103438"/>
            <a:ext cx="285750" cy="284162"/>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4</a:t>
            </a:r>
          </a:p>
        </p:txBody>
      </p:sp>
      <p:cxnSp>
        <p:nvCxnSpPr>
          <p:cNvPr id="43012" name="AutoShape 4"/>
          <p:cNvCxnSpPr>
            <a:cxnSpLocks noChangeShapeType="1"/>
            <a:stCxn id="74758" idx="3"/>
            <a:endCxn id="74761" idx="7"/>
          </p:cNvCxnSpPr>
          <p:nvPr/>
        </p:nvCxnSpPr>
        <p:spPr bwMode="auto">
          <a:xfrm flipH="1">
            <a:off x="3160713" y="2360614"/>
            <a:ext cx="857250" cy="2301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13" name="AutoShape 5"/>
          <p:cNvCxnSpPr>
            <a:cxnSpLocks noChangeShapeType="1"/>
            <a:stCxn id="74774" idx="1"/>
            <a:endCxn id="74758" idx="5"/>
          </p:cNvCxnSpPr>
          <p:nvPr/>
        </p:nvCxnSpPr>
        <p:spPr bwMode="auto">
          <a:xfrm flipH="1" flipV="1">
            <a:off x="4221163" y="2360614"/>
            <a:ext cx="857250" cy="2317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61" name="Oval 6"/>
          <p:cNvSpPr>
            <a:spLocks noChangeArrowheads="1"/>
          </p:cNvSpPr>
          <p:nvPr/>
        </p:nvSpPr>
        <p:spPr bwMode="auto">
          <a:xfrm>
            <a:off x="2917826" y="25590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15</a:t>
            </a:r>
          </a:p>
        </p:txBody>
      </p:sp>
      <p:sp>
        <p:nvSpPr>
          <p:cNvPr id="74762" name="Oval 7"/>
          <p:cNvSpPr>
            <a:spLocks noChangeArrowheads="1"/>
          </p:cNvSpPr>
          <p:nvPr/>
        </p:nvSpPr>
        <p:spPr bwMode="auto">
          <a:xfrm>
            <a:off x="3440113" y="3014663"/>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25</a:t>
            </a:r>
          </a:p>
        </p:txBody>
      </p:sp>
      <p:sp>
        <p:nvSpPr>
          <p:cNvPr id="43016" name="Rectangle 8"/>
          <p:cNvSpPr>
            <a:spLocks noChangeAspect="1" noChangeArrowheads="1"/>
          </p:cNvSpPr>
          <p:nvPr/>
        </p:nvSpPr>
        <p:spPr bwMode="auto">
          <a:xfrm>
            <a:off x="3221039" y="35274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3017" name="Rectangle 9"/>
          <p:cNvSpPr>
            <a:spLocks noChangeAspect="1" noChangeArrowheads="1"/>
          </p:cNvSpPr>
          <p:nvPr/>
        </p:nvSpPr>
        <p:spPr bwMode="auto">
          <a:xfrm>
            <a:off x="3741739" y="35274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3018" name="AutoShape 10"/>
          <p:cNvCxnSpPr>
            <a:cxnSpLocks noChangeShapeType="1"/>
            <a:stCxn id="43017" idx="0"/>
            <a:endCxn id="74762" idx="5"/>
          </p:cNvCxnSpPr>
          <p:nvPr/>
        </p:nvCxnSpPr>
        <p:spPr bwMode="auto">
          <a:xfrm flipH="1" flipV="1">
            <a:off x="3684589" y="32686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19" name="AutoShape 11"/>
          <p:cNvCxnSpPr>
            <a:cxnSpLocks noChangeShapeType="1"/>
            <a:stCxn id="43016" idx="0"/>
            <a:endCxn id="74762" idx="3"/>
          </p:cNvCxnSpPr>
          <p:nvPr/>
        </p:nvCxnSpPr>
        <p:spPr bwMode="auto">
          <a:xfrm flipV="1">
            <a:off x="3324226" y="3268664"/>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20" name="AutoShape 12"/>
          <p:cNvCxnSpPr>
            <a:cxnSpLocks noChangeShapeType="1"/>
            <a:stCxn id="74769" idx="7"/>
            <a:endCxn id="74761" idx="3"/>
          </p:cNvCxnSpPr>
          <p:nvPr/>
        </p:nvCxnSpPr>
        <p:spPr bwMode="auto">
          <a:xfrm flipV="1">
            <a:off x="2638426" y="28130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21" name="AutoShape 13"/>
          <p:cNvCxnSpPr>
            <a:cxnSpLocks noChangeShapeType="1"/>
            <a:stCxn id="74762" idx="1"/>
            <a:endCxn id="74761" idx="5"/>
          </p:cNvCxnSpPr>
          <p:nvPr/>
        </p:nvCxnSpPr>
        <p:spPr bwMode="auto">
          <a:xfrm flipH="1" flipV="1">
            <a:off x="3160714" y="28130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69" name="Oval 14"/>
          <p:cNvSpPr>
            <a:spLocks noChangeArrowheads="1"/>
          </p:cNvSpPr>
          <p:nvPr/>
        </p:nvSpPr>
        <p:spPr bwMode="auto">
          <a:xfrm>
            <a:off x="2395538" y="3014663"/>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16</a:t>
            </a:r>
          </a:p>
        </p:txBody>
      </p:sp>
      <p:sp>
        <p:nvSpPr>
          <p:cNvPr id="43023" name="Rectangle 15"/>
          <p:cNvSpPr>
            <a:spLocks noChangeAspect="1" noChangeArrowheads="1"/>
          </p:cNvSpPr>
          <p:nvPr/>
        </p:nvSpPr>
        <p:spPr bwMode="auto">
          <a:xfrm>
            <a:off x="2173289" y="35274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3024" name="Rectangle 16"/>
          <p:cNvSpPr>
            <a:spLocks noChangeAspect="1" noChangeArrowheads="1"/>
          </p:cNvSpPr>
          <p:nvPr/>
        </p:nvSpPr>
        <p:spPr bwMode="auto">
          <a:xfrm>
            <a:off x="2695575" y="35274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3025" name="AutoShape 17"/>
          <p:cNvCxnSpPr>
            <a:cxnSpLocks noChangeShapeType="1"/>
            <a:stCxn id="43024" idx="0"/>
            <a:endCxn id="74769" idx="5"/>
          </p:cNvCxnSpPr>
          <p:nvPr/>
        </p:nvCxnSpPr>
        <p:spPr bwMode="auto">
          <a:xfrm flipH="1" flipV="1">
            <a:off x="2638425" y="32686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26" name="AutoShape 18"/>
          <p:cNvCxnSpPr>
            <a:cxnSpLocks noChangeShapeType="1"/>
            <a:stCxn id="43023" idx="0"/>
            <a:endCxn id="74769" idx="3"/>
          </p:cNvCxnSpPr>
          <p:nvPr/>
        </p:nvCxnSpPr>
        <p:spPr bwMode="auto">
          <a:xfrm flipV="1">
            <a:off x="2276475" y="32686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74" name="Oval 19"/>
          <p:cNvSpPr>
            <a:spLocks noChangeArrowheads="1"/>
          </p:cNvSpPr>
          <p:nvPr/>
        </p:nvSpPr>
        <p:spPr bwMode="auto">
          <a:xfrm>
            <a:off x="5037138" y="25606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5</a:t>
            </a:r>
          </a:p>
        </p:txBody>
      </p:sp>
      <p:sp>
        <p:nvSpPr>
          <p:cNvPr id="74775" name="Oval 20"/>
          <p:cNvSpPr>
            <a:spLocks noChangeArrowheads="1"/>
          </p:cNvSpPr>
          <p:nvPr/>
        </p:nvSpPr>
        <p:spPr bwMode="auto">
          <a:xfrm>
            <a:off x="5559425" y="3016250"/>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12</a:t>
            </a:r>
          </a:p>
        </p:txBody>
      </p:sp>
      <p:sp>
        <p:nvSpPr>
          <p:cNvPr id="43029" name="Rectangle 21"/>
          <p:cNvSpPr>
            <a:spLocks noChangeAspect="1" noChangeArrowheads="1"/>
          </p:cNvSpPr>
          <p:nvPr/>
        </p:nvSpPr>
        <p:spPr bwMode="auto">
          <a:xfrm>
            <a:off x="534035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3030" name="Rectangle 22"/>
          <p:cNvSpPr>
            <a:spLocks noChangeAspect="1" noChangeArrowheads="1"/>
          </p:cNvSpPr>
          <p:nvPr/>
        </p:nvSpPr>
        <p:spPr bwMode="auto">
          <a:xfrm>
            <a:off x="5861051" y="35290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3031" name="AutoShape 23"/>
          <p:cNvCxnSpPr>
            <a:cxnSpLocks noChangeShapeType="1"/>
            <a:stCxn id="43030" idx="0"/>
            <a:endCxn id="74775" idx="5"/>
          </p:cNvCxnSpPr>
          <p:nvPr/>
        </p:nvCxnSpPr>
        <p:spPr bwMode="auto">
          <a:xfrm flipH="1" flipV="1">
            <a:off x="5803900" y="32702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32" name="AutoShape 24"/>
          <p:cNvCxnSpPr>
            <a:cxnSpLocks noChangeShapeType="1"/>
            <a:stCxn id="43029" idx="0"/>
            <a:endCxn id="74775" idx="3"/>
          </p:cNvCxnSpPr>
          <p:nvPr/>
        </p:nvCxnSpPr>
        <p:spPr bwMode="auto">
          <a:xfrm flipV="1">
            <a:off x="5443538" y="32702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33" name="AutoShape 25"/>
          <p:cNvCxnSpPr>
            <a:cxnSpLocks noChangeShapeType="1"/>
            <a:stCxn id="74782" idx="7"/>
            <a:endCxn id="74774" idx="3"/>
          </p:cNvCxnSpPr>
          <p:nvPr/>
        </p:nvCxnSpPr>
        <p:spPr bwMode="auto">
          <a:xfrm flipV="1">
            <a:off x="4757739"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34" name="AutoShape 26"/>
          <p:cNvCxnSpPr>
            <a:cxnSpLocks noChangeShapeType="1"/>
            <a:stCxn id="74775" idx="1"/>
            <a:endCxn id="74774" idx="5"/>
          </p:cNvCxnSpPr>
          <p:nvPr/>
        </p:nvCxnSpPr>
        <p:spPr bwMode="auto">
          <a:xfrm flipH="1" flipV="1">
            <a:off x="5280026"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82" name="Oval 27"/>
          <p:cNvSpPr>
            <a:spLocks noChangeArrowheads="1"/>
          </p:cNvSpPr>
          <p:nvPr/>
        </p:nvSpPr>
        <p:spPr bwMode="auto">
          <a:xfrm>
            <a:off x="4514851" y="30162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7</a:t>
            </a:r>
          </a:p>
        </p:txBody>
      </p:sp>
      <p:sp>
        <p:nvSpPr>
          <p:cNvPr id="43036" name="Rectangle 28"/>
          <p:cNvSpPr>
            <a:spLocks noChangeAspect="1" noChangeArrowheads="1"/>
          </p:cNvSpPr>
          <p:nvPr/>
        </p:nvSpPr>
        <p:spPr bwMode="auto">
          <a:xfrm>
            <a:off x="429260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3037" name="Rectangle 29"/>
          <p:cNvSpPr>
            <a:spLocks noChangeAspect="1" noChangeArrowheads="1"/>
          </p:cNvSpPr>
          <p:nvPr/>
        </p:nvSpPr>
        <p:spPr bwMode="auto">
          <a:xfrm>
            <a:off x="4814889"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3038" name="AutoShape 30"/>
          <p:cNvCxnSpPr>
            <a:cxnSpLocks noChangeShapeType="1"/>
            <a:stCxn id="43037" idx="0"/>
            <a:endCxn id="74782" idx="5"/>
          </p:cNvCxnSpPr>
          <p:nvPr/>
        </p:nvCxnSpPr>
        <p:spPr bwMode="auto">
          <a:xfrm flipH="1" flipV="1">
            <a:off x="475773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39" name="AutoShape 31"/>
          <p:cNvCxnSpPr>
            <a:cxnSpLocks noChangeShapeType="1"/>
            <a:stCxn id="43036" idx="0"/>
            <a:endCxn id="74782" idx="3"/>
          </p:cNvCxnSpPr>
          <p:nvPr/>
        </p:nvCxnSpPr>
        <p:spPr bwMode="auto">
          <a:xfrm flipV="1">
            <a:off x="439578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43040" name="Oval 32"/>
          <p:cNvSpPr>
            <a:spLocks noChangeArrowheads="1"/>
          </p:cNvSpPr>
          <p:nvPr/>
        </p:nvSpPr>
        <p:spPr bwMode="auto">
          <a:xfrm>
            <a:off x="6096000" y="1676401"/>
            <a:ext cx="287338" cy="284163"/>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43041" name="AutoShape 33"/>
          <p:cNvCxnSpPr>
            <a:cxnSpLocks noChangeShapeType="1"/>
            <a:stCxn id="43040" idx="5"/>
            <a:endCxn id="74790" idx="1"/>
          </p:cNvCxnSpPr>
          <p:nvPr/>
        </p:nvCxnSpPr>
        <p:spPr bwMode="auto">
          <a:xfrm>
            <a:off x="6340475" y="1919289"/>
            <a:ext cx="1917700" cy="212725"/>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cxnSp>
        <p:nvCxnSpPr>
          <p:cNvPr id="43042" name="AutoShape 34"/>
          <p:cNvCxnSpPr>
            <a:cxnSpLocks noChangeShapeType="1"/>
            <a:stCxn id="43040" idx="3"/>
            <a:endCxn id="74758" idx="7"/>
          </p:cNvCxnSpPr>
          <p:nvPr/>
        </p:nvCxnSpPr>
        <p:spPr bwMode="auto">
          <a:xfrm flipH="1">
            <a:off x="4221163" y="1919289"/>
            <a:ext cx="1917700" cy="211137"/>
          </a:xfrm>
          <a:prstGeom prst="straightConnector1">
            <a:avLst/>
          </a:prstGeom>
          <a:noFill/>
          <a:ln w="12700">
            <a:solidFill>
              <a:schemeClr val="tx1"/>
            </a:solidFill>
            <a:prstDash val="lgDash"/>
            <a:round/>
            <a:headEnd/>
            <a:tailEnd/>
          </a:ln>
          <a:extLst>
            <a:ext uri="{909E8E84-426E-40DD-AFC4-6F175D3DCCD1}">
              <a14:hiddenFill xmlns:a14="http://schemas.microsoft.com/office/drawing/2010/main">
                <a:noFill/>
              </a14:hiddenFill>
            </a:ext>
          </a:extLst>
        </p:spPr>
      </p:cxnSp>
      <p:sp>
        <p:nvSpPr>
          <p:cNvPr id="74790" name="Oval 35"/>
          <p:cNvSpPr>
            <a:spLocks noChangeArrowheads="1"/>
          </p:cNvSpPr>
          <p:nvPr/>
        </p:nvSpPr>
        <p:spPr bwMode="auto">
          <a:xfrm>
            <a:off x="8216900" y="2105026"/>
            <a:ext cx="285750" cy="284163"/>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6</a:t>
            </a:r>
          </a:p>
        </p:txBody>
      </p:sp>
      <p:cxnSp>
        <p:nvCxnSpPr>
          <p:cNvPr id="43044" name="AutoShape 36"/>
          <p:cNvCxnSpPr>
            <a:cxnSpLocks noChangeShapeType="1"/>
            <a:stCxn id="74790" idx="3"/>
            <a:endCxn id="74793" idx="7"/>
          </p:cNvCxnSpPr>
          <p:nvPr/>
        </p:nvCxnSpPr>
        <p:spPr bwMode="auto">
          <a:xfrm flipH="1">
            <a:off x="7400925" y="2362200"/>
            <a:ext cx="857250" cy="2301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45" name="AutoShape 37"/>
          <p:cNvCxnSpPr>
            <a:cxnSpLocks noChangeShapeType="1"/>
            <a:stCxn id="74806" idx="1"/>
            <a:endCxn id="74790" idx="5"/>
          </p:cNvCxnSpPr>
          <p:nvPr/>
        </p:nvCxnSpPr>
        <p:spPr bwMode="auto">
          <a:xfrm flipH="1" flipV="1">
            <a:off x="8461375" y="2362201"/>
            <a:ext cx="857250" cy="2317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93" name="Oval 38"/>
          <p:cNvSpPr>
            <a:spLocks noChangeArrowheads="1"/>
          </p:cNvSpPr>
          <p:nvPr/>
        </p:nvSpPr>
        <p:spPr bwMode="auto">
          <a:xfrm>
            <a:off x="7158038" y="25606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8</a:t>
            </a:r>
          </a:p>
        </p:txBody>
      </p:sp>
      <p:sp>
        <p:nvSpPr>
          <p:cNvPr id="74794" name="Oval 39"/>
          <p:cNvSpPr>
            <a:spLocks noChangeArrowheads="1"/>
          </p:cNvSpPr>
          <p:nvPr/>
        </p:nvSpPr>
        <p:spPr bwMode="auto">
          <a:xfrm>
            <a:off x="7680325" y="3016250"/>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9</a:t>
            </a:r>
          </a:p>
        </p:txBody>
      </p:sp>
      <p:sp>
        <p:nvSpPr>
          <p:cNvPr id="43048" name="Rectangle 40"/>
          <p:cNvSpPr>
            <a:spLocks noChangeAspect="1" noChangeArrowheads="1"/>
          </p:cNvSpPr>
          <p:nvPr/>
        </p:nvSpPr>
        <p:spPr bwMode="auto">
          <a:xfrm>
            <a:off x="746125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3049" name="Rectangle 41"/>
          <p:cNvSpPr>
            <a:spLocks noChangeAspect="1" noChangeArrowheads="1"/>
          </p:cNvSpPr>
          <p:nvPr/>
        </p:nvSpPr>
        <p:spPr bwMode="auto">
          <a:xfrm>
            <a:off x="7981951" y="35290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3050" name="AutoShape 42"/>
          <p:cNvCxnSpPr>
            <a:cxnSpLocks noChangeShapeType="1"/>
            <a:stCxn id="43049" idx="0"/>
            <a:endCxn id="74794" idx="5"/>
          </p:cNvCxnSpPr>
          <p:nvPr/>
        </p:nvCxnSpPr>
        <p:spPr bwMode="auto">
          <a:xfrm flipH="1" flipV="1">
            <a:off x="7924800" y="32702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51" name="AutoShape 43"/>
          <p:cNvCxnSpPr>
            <a:cxnSpLocks noChangeShapeType="1"/>
            <a:stCxn id="43048" idx="0"/>
            <a:endCxn id="74794" idx="3"/>
          </p:cNvCxnSpPr>
          <p:nvPr/>
        </p:nvCxnSpPr>
        <p:spPr bwMode="auto">
          <a:xfrm flipV="1">
            <a:off x="7564438" y="32702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52" name="AutoShape 44"/>
          <p:cNvCxnSpPr>
            <a:cxnSpLocks noChangeShapeType="1"/>
            <a:stCxn id="74801" idx="7"/>
            <a:endCxn id="74793" idx="3"/>
          </p:cNvCxnSpPr>
          <p:nvPr/>
        </p:nvCxnSpPr>
        <p:spPr bwMode="auto">
          <a:xfrm flipV="1">
            <a:off x="6878639"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53" name="AutoShape 45"/>
          <p:cNvCxnSpPr>
            <a:cxnSpLocks noChangeShapeType="1"/>
            <a:stCxn id="74794" idx="1"/>
            <a:endCxn id="74793" idx="5"/>
          </p:cNvCxnSpPr>
          <p:nvPr/>
        </p:nvCxnSpPr>
        <p:spPr bwMode="auto">
          <a:xfrm flipH="1" flipV="1">
            <a:off x="7400926"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801" name="Oval 46"/>
          <p:cNvSpPr>
            <a:spLocks noChangeArrowheads="1"/>
          </p:cNvSpPr>
          <p:nvPr/>
        </p:nvSpPr>
        <p:spPr bwMode="auto">
          <a:xfrm>
            <a:off x="6635751" y="30162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11</a:t>
            </a:r>
          </a:p>
        </p:txBody>
      </p:sp>
      <p:sp>
        <p:nvSpPr>
          <p:cNvPr id="43055" name="Rectangle 47"/>
          <p:cNvSpPr>
            <a:spLocks noChangeAspect="1" noChangeArrowheads="1"/>
          </p:cNvSpPr>
          <p:nvPr/>
        </p:nvSpPr>
        <p:spPr bwMode="auto">
          <a:xfrm>
            <a:off x="641350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3056" name="Rectangle 48"/>
          <p:cNvSpPr>
            <a:spLocks noChangeAspect="1" noChangeArrowheads="1"/>
          </p:cNvSpPr>
          <p:nvPr/>
        </p:nvSpPr>
        <p:spPr bwMode="auto">
          <a:xfrm>
            <a:off x="6935789"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3057" name="AutoShape 49"/>
          <p:cNvCxnSpPr>
            <a:cxnSpLocks noChangeShapeType="1"/>
            <a:stCxn id="43056" idx="0"/>
            <a:endCxn id="74801" idx="5"/>
          </p:cNvCxnSpPr>
          <p:nvPr/>
        </p:nvCxnSpPr>
        <p:spPr bwMode="auto">
          <a:xfrm flipH="1" flipV="1">
            <a:off x="687863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58" name="AutoShape 50"/>
          <p:cNvCxnSpPr>
            <a:cxnSpLocks noChangeShapeType="1"/>
            <a:stCxn id="43055" idx="0"/>
            <a:endCxn id="74801" idx="3"/>
          </p:cNvCxnSpPr>
          <p:nvPr/>
        </p:nvCxnSpPr>
        <p:spPr bwMode="auto">
          <a:xfrm flipV="1">
            <a:off x="651668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806" name="Oval 51"/>
          <p:cNvSpPr>
            <a:spLocks noChangeArrowheads="1"/>
          </p:cNvSpPr>
          <p:nvPr/>
        </p:nvSpPr>
        <p:spPr bwMode="auto">
          <a:xfrm>
            <a:off x="9277351" y="2562225"/>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20</a:t>
            </a:r>
          </a:p>
        </p:txBody>
      </p:sp>
      <p:sp>
        <p:nvSpPr>
          <p:cNvPr id="74807" name="Oval 52"/>
          <p:cNvSpPr>
            <a:spLocks noChangeArrowheads="1"/>
          </p:cNvSpPr>
          <p:nvPr/>
        </p:nvSpPr>
        <p:spPr bwMode="auto">
          <a:xfrm>
            <a:off x="9799638" y="3017838"/>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27</a:t>
            </a:r>
          </a:p>
        </p:txBody>
      </p:sp>
      <p:sp>
        <p:nvSpPr>
          <p:cNvPr id="43061" name="Rectangle 53"/>
          <p:cNvSpPr>
            <a:spLocks noChangeAspect="1" noChangeArrowheads="1"/>
          </p:cNvSpPr>
          <p:nvPr/>
        </p:nvSpPr>
        <p:spPr bwMode="auto">
          <a:xfrm>
            <a:off x="9580564" y="35306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3062" name="Rectangle 54"/>
          <p:cNvSpPr>
            <a:spLocks noChangeAspect="1" noChangeArrowheads="1"/>
          </p:cNvSpPr>
          <p:nvPr/>
        </p:nvSpPr>
        <p:spPr bwMode="auto">
          <a:xfrm>
            <a:off x="10101264" y="3530600"/>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3063" name="AutoShape 55"/>
          <p:cNvCxnSpPr>
            <a:cxnSpLocks noChangeShapeType="1"/>
            <a:stCxn id="43062" idx="0"/>
            <a:endCxn id="74807" idx="5"/>
          </p:cNvCxnSpPr>
          <p:nvPr/>
        </p:nvCxnSpPr>
        <p:spPr bwMode="auto">
          <a:xfrm flipH="1" flipV="1">
            <a:off x="10044114" y="3271839"/>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64" name="AutoShape 56"/>
          <p:cNvCxnSpPr>
            <a:cxnSpLocks noChangeShapeType="1"/>
            <a:stCxn id="43061" idx="0"/>
            <a:endCxn id="74807" idx="3"/>
          </p:cNvCxnSpPr>
          <p:nvPr/>
        </p:nvCxnSpPr>
        <p:spPr bwMode="auto">
          <a:xfrm flipV="1">
            <a:off x="9683751" y="3271839"/>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65" name="AutoShape 57"/>
          <p:cNvCxnSpPr>
            <a:cxnSpLocks noChangeShapeType="1"/>
            <a:stCxn id="74814" idx="7"/>
            <a:endCxn id="74806" idx="3"/>
          </p:cNvCxnSpPr>
          <p:nvPr/>
        </p:nvCxnSpPr>
        <p:spPr bwMode="auto">
          <a:xfrm flipV="1">
            <a:off x="8997951" y="2816226"/>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66" name="AutoShape 58"/>
          <p:cNvCxnSpPr>
            <a:cxnSpLocks noChangeShapeType="1"/>
            <a:stCxn id="74807" idx="1"/>
            <a:endCxn id="74806" idx="5"/>
          </p:cNvCxnSpPr>
          <p:nvPr/>
        </p:nvCxnSpPr>
        <p:spPr bwMode="auto">
          <a:xfrm flipH="1" flipV="1">
            <a:off x="9520239" y="2816226"/>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814" name="Oval 59"/>
          <p:cNvSpPr>
            <a:spLocks noChangeArrowheads="1"/>
          </p:cNvSpPr>
          <p:nvPr/>
        </p:nvSpPr>
        <p:spPr bwMode="auto">
          <a:xfrm>
            <a:off x="8755063" y="30178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23</a:t>
            </a:r>
          </a:p>
        </p:txBody>
      </p:sp>
      <p:sp>
        <p:nvSpPr>
          <p:cNvPr id="43068" name="Rectangle 60"/>
          <p:cNvSpPr>
            <a:spLocks noChangeAspect="1" noChangeArrowheads="1"/>
          </p:cNvSpPr>
          <p:nvPr/>
        </p:nvSpPr>
        <p:spPr bwMode="auto">
          <a:xfrm>
            <a:off x="8532814" y="35306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3069" name="Rectangle 61"/>
          <p:cNvSpPr>
            <a:spLocks noChangeAspect="1" noChangeArrowheads="1"/>
          </p:cNvSpPr>
          <p:nvPr/>
        </p:nvSpPr>
        <p:spPr bwMode="auto">
          <a:xfrm>
            <a:off x="9055100" y="3530600"/>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3070" name="AutoShape 62"/>
          <p:cNvCxnSpPr>
            <a:cxnSpLocks noChangeShapeType="1"/>
            <a:stCxn id="43069" idx="0"/>
            <a:endCxn id="74814" idx="5"/>
          </p:cNvCxnSpPr>
          <p:nvPr/>
        </p:nvCxnSpPr>
        <p:spPr bwMode="auto">
          <a:xfrm flipH="1" flipV="1">
            <a:off x="8997950" y="3271839"/>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3071" name="AutoShape 63"/>
          <p:cNvCxnSpPr>
            <a:cxnSpLocks noChangeShapeType="1"/>
            <a:stCxn id="43068" idx="0"/>
            <a:endCxn id="74814" idx="3"/>
          </p:cNvCxnSpPr>
          <p:nvPr/>
        </p:nvCxnSpPr>
        <p:spPr bwMode="auto">
          <a:xfrm flipV="1">
            <a:off x="8636000" y="3271839"/>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87360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33601" y="304800"/>
            <a:ext cx="8429625" cy="1143000"/>
          </a:xfrm>
        </p:spPr>
        <p:txBody>
          <a:bodyPr/>
          <a:lstStyle/>
          <a:p>
            <a:pPr eaLnBrk="1" hangingPunct="1"/>
            <a:r>
              <a:rPr lang="en-US" altLang="en-US"/>
              <a:t>List-based Priority Queue</a:t>
            </a:r>
          </a:p>
        </p:txBody>
      </p:sp>
      <p:sp>
        <p:nvSpPr>
          <p:cNvPr id="17411" name="Rectangle 3" descr="Rectangle: Click to edit Master text styles&#10;Second level&#10;Third level&#10;Fourth level&#10;Fifth level"/>
          <p:cNvSpPr>
            <a:spLocks noGrp="1" noChangeArrowheads="1"/>
          </p:cNvSpPr>
          <p:nvPr>
            <p:ph type="body" sz="half" idx="1"/>
          </p:nvPr>
        </p:nvSpPr>
        <p:spPr>
          <a:xfrm>
            <a:off x="1905000" y="1752600"/>
            <a:ext cx="4267200" cy="4495800"/>
          </a:xfrm>
        </p:spPr>
        <p:txBody>
          <a:bodyPr/>
          <a:lstStyle/>
          <a:p>
            <a:pPr eaLnBrk="1" hangingPunct="1">
              <a:lnSpc>
                <a:spcPct val="90000"/>
              </a:lnSpc>
              <a:buFont typeface="Times" panose="02020603050405020304" pitchFamily="18" charset="0"/>
              <a:buChar char="•"/>
            </a:pPr>
            <a:r>
              <a:rPr lang="en-US" altLang="en-US" sz="2000" u="sng"/>
              <a:t>Unsorted list implementation</a:t>
            </a:r>
          </a:p>
          <a:p>
            <a:pPr lvl="1" eaLnBrk="1" hangingPunct="1">
              <a:lnSpc>
                <a:spcPct val="90000"/>
              </a:lnSpc>
              <a:buFont typeface="Times" panose="02020603050405020304" pitchFamily="18" charset="0"/>
              <a:buChar char="•"/>
            </a:pPr>
            <a:r>
              <a:rPr lang="en-US" altLang="en-US" sz="1600"/>
              <a:t>Store the items of the priority queue in a list-based sequence, in arbitrary order</a:t>
            </a:r>
          </a:p>
          <a:p>
            <a:pPr eaLnBrk="1" hangingPunct="1">
              <a:lnSpc>
                <a:spcPct val="90000"/>
              </a:lnSpc>
              <a:buFont typeface="Times" panose="02020603050405020304" pitchFamily="18" charset="0"/>
              <a:buChar char="•"/>
            </a:pPr>
            <a:endParaRPr lang="en-US" altLang="en-US" sz="2000"/>
          </a:p>
          <a:p>
            <a:pPr eaLnBrk="1" hangingPunct="1">
              <a:lnSpc>
                <a:spcPct val="90000"/>
              </a:lnSpc>
              <a:buFont typeface="Wingdings" panose="05000000000000000000" pitchFamily="2" charset="2"/>
              <a:buNone/>
            </a:pPr>
            <a:endParaRPr lang="en-US" altLang="en-US" sz="2000"/>
          </a:p>
          <a:p>
            <a:pPr eaLnBrk="1" hangingPunct="1">
              <a:lnSpc>
                <a:spcPct val="90000"/>
              </a:lnSpc>
              <a:buFont typeface="Times" panose="02020603050405020304" pitchFamily="18" charset="0"/>
              <a:buChar char="•"/>
            </a:pPr>
            <a:r>
              <a:rPr lang="en-US" altLang="en-US" sz="2000"/>
              <a:t>Performance:</a:t>
            </a:r>
          </a:p>
          <a:p>
            <a:pPr lvl="1" eaLnBrk="1" hangingPunct="1">
              <a:lnSpc>
                <a:spcPct val="90000"/>
              </a:lnSpc>
              <a:buFont typeface="Times" panose="02020603050405020304" pitchFamily="18" charset="0"/>
              <a:buChar char="•"/>
            </a:pPr>
            <a:r>
              <a:rPr lang="en-US" altLang="en-US" sz="1800">
                <a:solidFill>
                  <a:srgbClr val="FF0000"/>
                </a:solidFill>
              </a:rPr>
              <a:t>insertItem </a:t>
            </a:r>
            <a:r>
              <a:rPr lang="en-US" altLang="en-US" sz="1800"/>
              <a:t>takes </a:t>
            </a:r>
            <a:r>
              <a:rPr lang="en-US" altLang="en-US" sz="1800" b="1" i="1">
                <a:latin typeface="Times New Roman" panose="02020603050405020304" pitchFamily="18" charset="0"/>
              </a:rPr>
              <a:t>O</a:t>
            </a:r>
            <a:r>
              <a:rPr lang="en-US" altLang="en-US" sz="1800">
                <a:latin typeface="Times New Roman" panose="02020603050405020304" pitchFamily="18" charset="0"/>
              </a:rPr>
              <a:t>(1)</a:t>
            </a:r>
            <a:r>
              <a:rPr lang="en-US" altLang="en-US" sz="1800"/>
              <a:t> time since we can insert the item at the beginning or end of the sequence</a:t>
            </a:r>
          </a:p>
          <a:p>
            <a:pPr lvl="1" eaLnBrk="1" hangingPunct="1">
              <a:lnSpc>
                <a:spcPct val="90000"/>
              </a:lnSpc>
              <a:buFont typeface="Times" panose="02020603050405020304" pitchFamily="18" charset="0"/>
              <a:buChar char="•"/>
            </a:pPr>
            <a:r>
              <a:rPr lang="en-US" altLang="en-US" sz="1800">
                <a:solidFill>
                  <a:srgbClr val="FF0000"/>
                </a:solidFill>
              </a:rPr>
              <a:t>removeMin, minKey </a:t>
            </a:r>
            <a:r>
              <a:rPr lang="en-US" altLang="en-US" sz="1800"/>
              <a:t>and </a:t>
            </a:r>
            <a:r>
              <a:rPr lang="en-US" altLang="en-US" sz="1800">
                <a:solidFill>
                  <a:srgbClr val="FF0000"/>
                </a:solidFill>
              </a:rPr>
              <a:t>minElement</a:t>
            </a:r>
            <a:r>
              <a:rPr lang="en-US" altLang="en-US" sz="1800"/>
              <a:t> take </a:t>
            </a:r>
            <a:r>
              <a:rPr lang="en-US" altLang="en-US" sz="1800" b="1" i="1">
                <a:latin typeface="Times New Roman" panose="02020603050405020304" pitchFamily="18" charset="0"/>
              </a:rPr>
              <a:t>O</a:t>
            </a:r>
            <a:r>
              <a:rPr lang="en-US" altLang="en-US" sz="1800">
                <a:latin typeface="Times New Roman" panose="02020603050405020304" pitchFamily="18" charset="0"/>
              </a:rPr>
              <a:t>(</a:t>
            </a:r>
            <a:r>
              <a:rPr lang="en-US" altLang="en-US" sz="1800" b="1" i="1">
                <a:latin typeface="Times New Roman" panose="02020603050405020304" pitchFamily="18" charset="0"/>
              </a:rPr>
              <a:t>n</a:t>
            </a:r>
            <a:r>
              <a:rPr lang="en-US" altLang="en-US" sz="1800">
                <a:latin typeface="Times New Roman" panose="02020603050405020304" pitchFamily="18" charset="0"/>
              </a:rPr>
              <a:t>)</a:t>
            </a:r>
            <a:r>
              <a:rPr lang="en-US" altLang="en-US" sz="1800"/>
              <a:t> time since we have to traverse the entire sequence to find the smallest key </a:t>
            </a:r>
          </a:p>
        </p:txBody>
      </p:sp>
      <p:sp>
        <p:nvSpPr>
          <p:cNvPr id="17412" name="Rectangle 4" descr="Rectangle: Click to edit Master text styles&#10;Second level&#10;Third level&#10;Fourth level&#10;Fifth level"/>
          <p:cNvSpPr>
            <a:spLocks noGrp="1" noChangeArrowheads="1"/>
          </p:cNvSpPr>
          <p:nvPr>
            <p:ph type="body" sz="half" idx="2"/>
          </p:nvPr>
        </p:nvSpPr>
        <p:spPr>
          <a:xfrm>
            <a:off x="6324600" y="1752600"/>
            <a:ext cx="3810000" cy="4114800"/>
          </a:xfrm>
        </p:spPr>
        <p:txBody>
          <a:bodyPr/>
          <a:lstStyle/>
          <a:p>
            <a:pPr eaLnBrk="1" hangingPunct="1">
              <a:lnSpc>
                <a:spcPct val="90000"/>
              </a:lnSpc>
              <a:buFont typeface="Times" panose="02020603050405020304" pitchFamily="18" charset="0"/>
              <a:buChar char="•"/>
            </a:pPr>
            <a:r>
              <a:rPr lang="en-US" altLang="en-US" sz="2000" u="sng"/>
              <a:t>sorted list implementation</a:t>
            </a:r>
            <a:endParaRPr lang="en-US" altLang="en-US" sz="2000"/>
          </a:p>
          <a:p>
            <a:pPr lvl="1" algn="just" eaLnBrk="1" hangingPunct="1">
              <a:lnSpc>
                <a:spcPct val="90000"/>
              </a:lnSpc>
              <a:buFont typeface="Times" panose="02020603050405020304" pitchFamily="18" charset="0"/>
              <a:buChar char="•"/>
            </a:pPr>
            <a:r>
              <a:rPr lang="en-US" altLang="en-US" sz="1600"/>
              <a:t>Store the items of the priority queue in a sequence, sorted by key</a:t>
            </a:r>
          </a:p>
          <a:p>
            <a:pPr lvl="1" eaLnBrk="1" hangingPunct="1">
              <a:lnSpc>
                <a:spcPct val="90000"/>
              </a:lnSpc>
              <a:buFont typeface="Times" panose="02020603050405020304" pitchFamily="18" charset="0"/>
              <a:buChar char="•"/>
            </a:pPr>
            <a:endParaRPr lang="en-US" altLang="en-US" sz="1800"/>
          </a:p>
          <a:p>
            <a:pPr eaLnBrk="1" hangingPunct="1">
              <a:lnSpc>
                <a:spcPct val="90000"/>
              </a:lnSpc>
              <a:buFont typeface="Times" panose="02020603050405020304" pitchFamily="18" charset="0"/>
              <a:buChar char="•"/>
            </a:pPr>
            <a:endParaRPr lang="en-US" altLang="en-US" sz="2000"/>
          </a:p>
          <a:p>
            <a:pPr eaLnBrk="1" hangingPunct="1">
              <a:lnSpc>
                <a:spcPct val="90000"/>
              </a:lnSpc>
              <a:buFont typeface="Times" panose="02020603050405020304" pitchFamily="18" charset="0"/>
              <a:buChar char="•"/>
            </a:pPr>
            <a:r>
              <a:rPr lang="en-US" altLang="en-US" sz="2000"/>
              <a:t>Performance:</a:t>
            </a:r>
          </a:p>
          <a:p>
            <a:pPr lvl="1" eaLnBrk="1" hangingPunct="1">
              <a:lnSpc>
                <a:spcPct val="90000"/>
              </a:lnSpc>
              <a:buFont typeface="Times" panose="02020603050405020304" pitchFamily="18" charset="0"/>
              <a:buChar char="•"/>
            </a:pPr>
            <a:r>
              <a:rPr lang="en-US" altLang="en-US" sz="1800">
                <a:solidFill>
                  <a:srgbClr val="FF0000"/>
                </a:solidFill>
              </a:rPr>
              <a:t>insertItem</a:t>
            </a:r>
            <a:r>
              <a:rPr lang="en-US" altLang="en-US" sz="1800"/>
              <a:t> takes </a:t>
            </a:r>
            <a:r>
              <a:rPr lang="en-US" altLang="en-US" sz="1800" b="1" i="1">
                <a:latin typeface="Times New Roman" panose="02020603050405020304" pitchFamily="18" charset="0"/>
              </a:rPr>
              <a:t>O</a:t>
            </a:r>
            <a:r>
              <a:rPr lang="en-US" altLang="en-US" sz="1800">
                <a:latin typeface="Times New Roman" panose="02020603050405020304" pitchFamily="18" charset="0"/>
              </a:rPr>
              <a:t>(</a:t>
            </a:r>
            <a:r>
              <a:rPr lang="en-US" altLang="en-US" sz="1800" b="1" i="1">
                <a:latin typeface="Times New Roman" panose="02020603050405020304" pitchFamily="18" charset="0"/>
              </a:rPr>
              <a:t>n</a:t>
            </a:r>
            <a:r>
              <a:rPr lang="en-US" altLang="en-US" sz="1800">
                <a:latin typeface="Times New Roman" panose="02020603050405020304" pitchFamily="18" charset="0"/>
              </a:rPr>
              <a:t>)</a:t>
            </a:r>
            <a:r>
              <a:rPr lang="en-US" altLang="en-US" sz="1800"/>
              <a:t> time since we have to find the place where to insert the item</a:t>
            </a:r>
          </a:p>
          <a:p>
            <a:pPr lvl="1" eaLnBrk="1" hangingPunct="1">
              <a:lnSpc>
                <a:spcPct val="90000"/>
              </a:lnSpc>
              <a:buFont typeface="Times" panose="02020603050405020304" pitchFamily="18" charset="0"/>
              <a:buChar char="•"/>
            </a:pPr>
            <a:r>
              <a:rPr lang="en-US" altLang="en-US" sz="1800">
                <a:solidFill>
                  <a:srgbClr val="FF0000"/>
                </a:solidFill>
              </a:rPr>
              <a:t>removeMin, minKey </a:t>
            </a:r>
            <a:r>
              <a:rPr lang="en-US" altLang="en-US" sz="1800"/>
              <a:t>and </a:t>
            </a:r>
            <a:r>
              <a:rPr lang="en-US" altLang="en-US" sz="1800">
                <a:solidFill>
                  <a:srgbClr val="FF0000"/>
                </a:solidFill>
              </a:rPr>
              <a:t>minElement</a:t>
            </a:r>
            <a:r>
              <a:rPr lang="en-US" altLang="en-US" sz="1800"/>
              <a:t> take </a:t>
            </a:r>
            <a:r>
              <a:rPr lang="en-US" altLang="en-US" sz="1800" b="1" i="1">
                <a:latin typeface="Times New Roman" panose="02020603050405020304" pitchFamily="18" charset="0"/>
              </a:rPr>
              <a:t>O</a:t>
            </a:r>
            <a:r>
              <a:rPr lang="en-US" altLang="en-US" sz="1800">
                <a:latin typeface="Times New Roman" panose="02020603050405020304" pitchFamily="18" charset="0"/>
              </a:rPr>
              <a:t>(1)</a:t>
            </a:r>
            <a:r>
              <a:rPr lang="en-US" altLang="en-US" sz="1800"/>
              <a:t> time since the smallest key is at the beginning of the sequence</a:t>
            </a:r>
          </a:p>
        </p:txBody>
      </p:sp>
      <p:grpSp>
        <p:nvGrpSpPr>
          <p:cNvPr id="17413" name="Group 5"/>
          <p:cNvGrpSpPr>
            <a:grpSpLocks/>
          </p:cNvGrpSpPr>
          <p:nvPr/>
        </p:nvGrpSpPr>
        <p:grpSpPr bwMode="auto">
          <a:xfrm>
            <a:off x="2667000" y="2819400"/>
            <a:ext cx="2971800" cy="304800"/>
            <a:chOff x="3264" y="2064"/>
            <a:chExt cx="1872" cy="192"/>
          </a:xfrm>
        </p:grpSpPr>
        <p:sp>
          <p:nvSpPr>
            <p:cNvPr id="24592" name="Line 6"/>
            <p:cNvSpPr>
              <a:spLocks noChangeShapeType="1"/>
            </p:cNvSpPr>
            <p:nvPr/>
          </p:nvSpPr>
          <p:spPr bwMode="auto">
            <a:xfrm>
              <a:off x="3456" y="2160"/>
              <a:ext cx="1488" cy="0"/>
            </a:xfrm>
            <a:prstGeom prst="line">
              <a:avLst/>
            </a:prstGeom>
            <a:noFill/>
            <a:ln w="19050">
              <a:solidFill>
                <a:schemeClr val="tx1"/>
              </a:solidFill>
              <a:round/>
              <a:headEnd/>
              <a:tailEnd/>
            </a:ln>
          </p:spPr>
          <p:txBody>
            <a:bodyPr wrap="none" anchor="ctr"/>
            <a:lstStyle/>
            <a:p>
              <a:pPr>
                <a:defRPr/>
              </a:pPr>
              <a:endParaRPr lang="en-US">
                <a:solidFill>
                  <a:schemeClr val="accent3"/>
                </a:solidFill>
              </a:endParaRPr>
            </a:p>
          </p:txBody>
        </p:sp>
        <p:sp>
          <p:nvSpPr>
            <p:cNvPr id="24593" name="Oval 7"/>
            <p:cNvSpPr>
              <a:spLocks noChangeArrowheads="1"/>
            </p:cNvSpPr>
            <p:nvPr/>
          </p:nvSpPr>
          <p:spPr bwMode="auto">
            <a:xfrm>
              <a:off x="3264" y="206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4</a:t>
              </a:r>
            </a:p>
          </p:txBody>
        </p:sp>
        <p:sp>
          <p:nvSpPr>
            <p:cNvPr id="24594" name="Oval 8"/>
            <p:cNvSpPr>
              <a:spLocks noChangeArrowheads="1"/>
            </p:cNvSpPr>
            <p:nvPr/>
          </p:nvSpPr>
          <p:spPr bwMode="auto">
            <a:xfrm>
              <a:off x="3684" y="206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5</a:t>
              </a:r>
            </a:p>
          </p:txBody>
        </p:sp>
        <p:sp>
          <p:nvSpPr>
            <p:cNvPr id="24595" name="Oval 9"/>
            <p:cNvSpPr>
              <a:spLocks noChangeArrowheads="1"/>
            </p:cNvSpPr>
            <p:nvPr/>
          </p:nvSpPr>
          <p:spPr bwMode="auto">
            <a:xfrm>
              <a:off x="4104" y="206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2</a:t>
              </a:r>
            </a:p>
          </p:txBody>
        </p:sp>
        <p:sp>
          <p:nvSpPr>
            <p:cNvPr id="24596" name="Oval 10"/>
            <p:cNvSpPr>
              <a:spLocks noChangeArrowheads="1"/>
            </p:cNvSpPr>
            <p:nvPr/>
          </p:nvSpPr>
          <p:spPr bwMode="auto">
            <a:xfrm>
              <a:off x="4524" y="206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3</a:t>
              </a:r>
            </a:p>
          </p:txBody>
        </p:sp>
        <p:sp>
          <p:nvSpPr>
            <p:cNvPr id="24597" name="Oval 11"/>
            <p:cNvSpPr>
              <a:spLocks noChangeArrowheads="1"/>
            </p:cNvSpPr>
            <p:nvPr/>
          </p:nvSpPr>
          <p:spPr bwMode="auto">
            <a:xfrm>
              <a:off x="4944" y="206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1</a:t>
              </a:r>
            </a:p>
          </p:txBody>
        </p:sp>
      </p:grpSp>
      <p:grpSp>
        <p:nvGrpSpPr>
          <p:cNvPr id="17414" name="Group 12"/>
          <p:cNvGrpSpPr>
            <a:grpSpLocks/>
          </p:cNvGrpSpPr>
          <p:nvPr/>
        </p:nvGrpSpPr>
        <p:grpSpPr bwMode="auto">
          <a:xfrm>
            <a:off x="6705600" y="2819400"/>
            <a:ext cx="2971800" cy="304800"/>
            <a:chOff x="3264" y="3744"/>
            <a:chExt cx="1872" cy="192"/>
          </a:xfrm>
        </p:grpSpPr>
        <p:sp>
          <p:nvSpPr>
            <p:cNvPr id="24586" name="Line 13"/>
            <p:cNvSpPr>
              <a:spLocks noChangeShapeType="1"/>
            </p:cNvSpPr>
            <p:nvPr/>
          </p:nvSpPr>
          <p:spPr bwMode="auto">
            <a:xfrm>
              <a:off x="3456" y="3840"/>
              <a:ext cx="1488" cy="0"/>
            </a:xfrm>
            <a:prstGeom prst="line">
              <a:avLst/>
            </a:prstGeom>
            <a:noFill/>
            <a:ln w="19050">
              <a:solidFill>
                <a:schemeClr val="tx1"/>
              </a:solidFill>
              <a:round/>
              <a:headEnd/>
              <a:tailEnd/>
            </a:ln>
          </p:spPr>
          <p:txBody>
            <a:bodyPr wrap="none" anchor="ctr"/>
            <a:lstStyle/>
            <a:p>
              <a:pPr>
                <a:defRPr/>
              </a:pPr>
              <a:endParaRPr lang="en-US">
                <a:solidFill>
                  <a:schemeClr val="accent3"/>
                </a:solidFill>
              </a:endParaRPr>
            </a:p>
          </p:txBody>
        </p:sp>
        <p:sp>
          <p:nvSpPr>
            <p:cNvPr id="24587" name="Oval 14"/>
            <p:cNvSpPr>
              <a:spLocks noChangeArrowheads="1"/>
            </p:cNvSpPr>
            <p:nvPr/>
          </p:nvSpPr>
          <p:spPr bwMode="auto">
            <a:xfrm>
              <a:off x="3264" y="374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1</a:t>
              </a:r>
            </a:p>
          </p:txBody>
        </p:sp>
        <p:sp>
          <p:nvSpPr>
            <p:cNvPr id="24588" name="Oval 15"/>
            <p:cNvSpPr>
              <a:spLocks noChangeArrowheads="1"/>
            </p:cNvSpPr>
            <p:nvPr/>
          </p:nvSpPr>
          <p:spPr bwMode="auto">
            <a:xfrm>
              <a:off x="3684" y="374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2</a:t>
              </a:r>
            </a:p>
          </p:txBody>
        </p:sp>
        <p:sp>
          <p:nvSpPr>
            <p:cNvPr id="24589" name="Oval 16"/>
            <p:cNvSpPr>
              <a:spLocks noChangeArrowheads="1"/>
            </p:cNvSpPr>
            <p:nvPr/>
          </p:nvSpPr>
          <p:spPr bwMode="auto">
            <a:xfrm>
              <a:off x="4104" y="374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3</a:t>
              </a:r>
            </a:p>
          </p:txBody>
        </p:sp>
        <p:sp>
          <p:nvSpPr>
            <p:cNvPr id="24590" name="Oval 17"/>
            <p:cNvSpPr>
              <a:spLocks noChangeArrowheads="1"/>
            </p:cNvSpPr>
            <p:nvPr/>
          </p:nvSpPr>
          <p:spPr bwMode="auto">
            <a:xfrm>
              <a:off x="4524" y="374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4</a:t>
              </a:r>
            </a:p>
          </p:txBody>
        </p:sp>
        <p:sp>
          <p:nvSpPr>
            <p:cNvPr id="24591" name="Oval 18"/>
            <p:cNvSpPr>
              <a:spLocks noChangeArrowheads="1"/>
            </p:cNvSpPr>
            <p:nvPr/>
          </p:nvSpPr>
          <p:spPr bwMode="auto">
            <a:xfrm>
              <a:off x="4944" y="3744"/>
              <a:ext cx="192" cy="192"/>
            </a:xfrm>
            <a:prstGeom prst="ellipse">
              <a:avLst/>
            </a:prstGeom>
            <a:solidFill>
              <a:schemeClr val="accent1"/>
            </a:solidFill>
            <a:ln w="19050">
              <a:solidFill>
                <a:schemeClr val="tx1"/>
              </a:solidFill>
              <a:round/>
              <a:headEnd/>
              <a:tailEnd/>
            </a:ln>
          </p:spPr>
          <p:txBody>
            <a:bodyPr wrap="none" anchor="ctr"/>
            <a:lstStyle/>
            <a:p>
              <a:pPr>
                <a:defRPr/>
              </a:pPr>
              <a:r>
                <a:rPr lang="en-US" dirty="0">
                  <a:solidFill>
                    <a:schemeClr val="accent1">
                      <a:lumMod val="20000"/>
                      <a:lumOff val="80000"/>
                    </a:schemeClr>
                  </a:solidFill>
                </a:rPr>
                <a:t>5</a:t>
              </a:r>
            </a:p>
          </p:txBody>
        </p:sp>
      </p:grpSp>
    </p:spTree>
    <p:extLst>
      <p:ext uri="{BB962C8B-B14F-4D97-AF65-F5344CB8AC3E}">
        <p14:creationId xmlns:p14="http://schemas.microsoft.com/office/powerpoint/2010/main" val="4096256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9" name="Oval 3"/>
          <p:cNvSpPr>
            <a:spLocks noChangeArrowheads="1"/>
          </p:cNvSpPr>
          <p:nvPr/>
        </p:nvSpPr>
        <p:spPr bwMode="auto">
          <a:xfrm>
            <a:off x="3976688" y="2103438"/>
            <a:ext cx="285750" cy="284162"/>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4</a:t>
            </a:r>
          </a:p>
        </p:txBody>
      </p:sp>
      <p:cxnSp>
        <p:nvCxnSpPr>
          <p:cNvPr id="44035" name="AutoShape 4"/>
          <p:cNvCxnSpPr>
            <a:cxnSpLocks noChangeShapeType="1"/>
            <a:stCxn id="189" idx="3"/>
            <a:endCxn id="192" idx="7"/>
          </p:cNvCxnSpPr>
          <p:nvPr/>
        </p:nvCxnSpPr>
        <p:spPr bwMode="auto">
          <a:xfrm flipH="1">
            <a:off x="3160713" y="2360614"/>
            <a:ext cx="857250" cy="2301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36" name="AutoShape 5"/>
          <p:cNvCxnSpPr>
            <a:cxnSpLocks noChangeShapeType="1"/>
            <a:stCxn id="205" idx="1"/>
            <a:endCxn id="189" idx="5"/>
          </p:cNvCxnSpPr>
          <p:nvPr/>
        </p:nvCxnSpPr>
        <p:spPr bwMode="auto">
          <a:xfrm flipH="1" flipV="1">
            <a:off x="4221163" y="2360614"/>
            <a:ext cx="857250" cy="2317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92" name="Oval 6"/>
          <p:cNvSpPr>
            <a:spLocks noChangeArrowheads="1"/>
          </p:cNvSpPr>
          <p:nvPr/>
        </p:nvSpPr>
        <p:spPr bwMode="auto">
          <a:xfrm>
            <a:off x="2917826" y="25590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15</a:t>
            </a:r>
          </a:p>
        </p:txBody>
      </p:sp>
      <p:sp>
        <p:nvSpPr>
          <p:cNvPr id="193" name="Oval 7"/>
          <p:cNvSpPr>
            <a:spLocks noChangeArrowheads="1"/>
          </p:cNvSpPr>
          <p:nvPr/>
        </p:nvSpPr>
        <p:spPr bwMode="auto">
          <a:xfrm>
            <a:off x="3440113" y="3014663"/>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25</a:t>
            </a:r>
          </a:p>
        </p:txBody>
      </p:sp>
      <p:sp>
        <p:nvSpPr>
          <p:cNvPr id="44039" name="Rectangle 8"/>
          <p:cNvSpPr>
            <a:spLocks noChangeAspect="1" noChangeArrowheads="1"/>
          </p:cNvSpPr>
          <p:nvPr/>
        </p:nvSpPr>
        <p:spPr bwMode="auto">
          <a:xfrm>
            <a:off x="3221039" y="35274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4040" name="Rectangle 9"/>
          <p:cNvSpPr>
            <a:spLocks noChangeAspect="1" noChangeArrowheads="1"/>
          </p:cNvSpPr>
          <p:nvPr/>
        </p:nvSpPr>
        <p:spPr bwMode="auto">
          <a:xfrm>
            <a:off x="3741739" y="35274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4041" name="AutoShape 10"/>
          <p:cNvCxnSpPr>
            <a:cxnSpLocks noChangeShapeType="1"/>
            <a:stCxn id="44040" idx="0"/>
            <a:endCxn id="193" idx="5"/>
          </p:cNvCxnSpPr>
          <p:nvPr/>
        </p:nvCxnSpPr>
        <p:spPr bwMode="auto">
          <a:xfrm flipH="1" flipV="1">
            <a:off x="3684589" y="32686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42" name="AutoShape 11"/>
          <p:cNvCxnSpPr>
            <a:cxnSpLocks noChangeShapeType="1"/>
            <a:stCxn id="44039" idx="0"/>
            <a:endCxn id="193" idx="3"/>
          </p:cNvCxnSpPr>
          <p:nvPr/>
        </p:nvCxnSpPr>
        <p:spPr bwMode="auto">
          <a:xfrm flipV="1">
            <a:off x="3324226" y="3268664"/>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43" name="AutoShape 12"/>
          <p:cNvCxnSpPr>
            <a:cxnSpLocks noChangeShapeType="1"/>
            <a:stCxn id="200" idx="7"/>
            <a:endCxn id="192" idx="3"/>
          </p:cNvCxnSpPr>
          <p:nvPr/>
        </p:nvCxnSpPr>
        <p:spPr bwMode="auto">
          <a:xfrm flipV="1">
            <a:off x="2638426" y="28130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44" name="AutoShape 13"/>
          <p:cNvCxnSpPr>
            <a:cxnSpLocks noChangeShapeType="1"/>
            <a:stCxn id="193" idx="1"/>
            <a:endCxn id="192" idx="5"/>
          </p:cNvCxnSpPr>
          <p:nvPr/>
        </p:nvCxnSpPr>
        <p:spPr bwMode="auto">
          <a:xfrm flipH="1" flipV="1">
            <a:off x="3160714" y="28130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00" name="Oval 14"/>
          <p:cNvSpPr>
            <a:spLocks noChangeArrowheads="1"/>
          </p:cNvSpPr>
          <p:nvPr/>
        </p:nvSpPr>
        <p:spPr bwMode="auto">
          <a:xfrm>
            <a:off x="2395538" y="3014663"/>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16</a:t>
            </a:r>
          </a:p>
        </p:txBody>
      </p:sp>
      <p:sp>
        <p:nvSpPr>
          <p:cNvPr id="44046" name="Rectangle 15"/>
          <p:cNvSpPr>
            <a:spLocks noChangeAspect="1" noChangeArrowheads="1"/>
          </p:cNvSpPr>
          <p:nvPr/>
        </p:nvSpPr>
        <p:spPr bwMode="auto">
          <a:xfrm>
            <a:off x="2173289" y="35274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4047" name="Rectangle 16"/>
          <p:cNvSpPr>
            <a:spLocks noChangeAspect="1" noChangeArrowheads="1"/>
          </p:cNvSpPr>
          <p:nvPr/>
        </p:nvSpPr>
        <p:spPr bwMode="auto">
          <a:xfrm>
            <a:off x="2695575" y="35274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4048" name="AutoShape 17"/>
          <p:cNvCxnSpPr>
            <a:cxnSpLocks noChangeShapeType="1"/>
            <a:stCxn id="44047" idx="0"/>
            <a:endCxn id="200" idx="5"/>
          </p:cNvCxnSpPr>
          <p:nvPr/>
        </p:nvCxnSpPr>
        <p:spPr bwMode="auto">
          <a:xfrm flipH="1" flipV="1">
            <a:off x="2638425" y="32686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49" name="AutoShape 18"/>
          <p:cNvCxnSpPr>
            <a:cxnSpLocks noChangeShapeType="1"/>
            <a:stCxn id="44046" idx="0"/>
            <a:endCxn id="200" idx="3"/>
          </p:cNvCxnSpPr>
          <p:nvPr/>
        </p:nvCxnSpPr>
        <p:spPr bwMode="auto">
          <a:xfrm flipV="1">
            <a:off x="2276475" y="32686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05" name="Oval 19"/>
          <p:cNvSpPr>
            <a:spLocks noChangeArrowheads="1"/>
          </p:cNvSpPr>
          <p:nvPr/>
        </p:nvSpPr>
        <p:spPr bwMode="auto">
          <a:xfrm>
            <a:off x="5037138" y="25606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5</a:t>
            </a:r>
          </a:p>
        </p:txBody>
      </p:sp>
      <p:sp>
        <p:nvSpPr>
          <p:cNvPr id="206" name="Oval 20"/>
          <p:cNvSpPr>
            <a:spLocks noChangeArrowheads="1"/>
          </p:cNvSpPr>
          <p:nvPr/>
        </p:nvSpPr>
        <p:spPr bwMode="auto">
          <a:xfrm>
            <a:off x="5559425" y="3016250"/>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12</a:t>
            </a:r>
          </a:p>
        </p:txBody>
      </p:sp>
      <p:sp>
        <p:nvSpPr>
          <p:cNvPr id="44052" name="Rectangle 21"/>
          <p:cNvSpPr>
            <a:spLocks noChangeAspect="1" noChangeArrowheads="1"/>
          </p:cNvSpPr>
          <p:nvPr/>
        </p:nvSpPr>
        <p:spPr bwMode="auto">
          <a:xfrm>
            <a:off x="534035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4053" name="Rectangle 22"/>
          <p:cNvSpPr>
            <a:spLocks noChangeAspect="1" noChangeArrowheads="1"/>
          </p:cNvSpPr>
          <p:nvPr/>
        </p:nvSpPr>
        <p:spPr bwMode="auto">
          <a:xfrm>
            <a:off x="5861051" y="35290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4054" name="AutoShape 23"/>
          <p:cNvCxnSpPr>
            <a:cxnSpLocks noChangeShapeType="1"/>
            <a:stCxn id="44053" idx="0"/>
            <a:endCxn id="206" idx="5"/>
          </p:cNvCxnSpPr>
          <p:nvPr/>
        </p:nvCxnSpPr>
        <p:spPr bwMode="auto">
          <a:xfrm flipH="1" flipV="1">
            <a:off x="5803900" y="32702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55" name="AutoShape 24"/>
          <p:cNvCxnSpPr>
            <a:cxnSpLocks noChangeShapeType="1"/>
            <a:stCxn id="44052" idx="0"/>
            <a:endCxn id="206" idx="3"/>
          </p:cNvCxnSpPr>
          <p:nvPr/>
        </p:nvCxnSpPr>
        <p:spPr bwMode="auto">
          <a:xfrm flipV="1">
            <a:off x="5443538" y="32702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56" name="AutoShape 25"/>
          <p:cNvCxnSpPr>
            <a:cxnSpLocks noChangeShapeType="1"/>
            <a:stCxn id="213" idx="7"/>
            <a:endCxn id="205" idx="3"/>
          </p:cNvCxnSpPr>
          <p:nvPr/>
        </p:nvCxnSpPr>
        <p:spPr bwMode="auto">
          <a:xfrm flipV="1">
            <a:off x="4757739"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57" name="AutoShape 26"/>
          <p:cNvCxnSpPr>
            <a:cxnSpLocks noChangeShapeType="1"/>
            <a:stCxn id="206" idx="1"/>
            <a:endCxn id="205" idx="5"/>
          </p:cNvCxnSpPr>
          <p:nvPr/>
        </p:nvCxnSpPr>
        <p:spPr bwMode="auto">
          <a:xfrm flipH="1" flipV="1">
            <a:off x="5280026"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13" name="Oval 27"/>
          <p:cNvSpPr>
            <a:spLocks noChangeArrowheads="1"/>
          </p:cNvSpPr>
          <p:nvPr/>
        </p:nvSpPr>
        <p:spPr bwMode="auto">
          <a:xfrm>
            <a:off x="4514851" y="30162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7</a:t>
            </a:r>
          </a:p>
        </p:txBody>
      </p:sp>
      <p:sp>
        <p:nvSpPr>
          <p:cNvPr id="44059" name="Rectangle 28"/>
          <p:cNvSpPr>
            <a:spLocks noChangeAspect="1" noChangeArrowheads="1"/>
          </p:cNvSpPr>
          <p:nvPr/>
        </p:nvSpPr>
        <p:spPr bwMode="auto">
          <a:xfrm>
            <a:off x="429260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4060" name="Rectangle 29"/>
          <p:cNvSpPr>
            <a:spLocks noChangeAspect="1" noChangeArrowheads="1"/>
          </p:cNvSpPr>
          <p:nvPr/>
        </p:nvSpPr>
        <p:spPr bwMode="auto">
          <a:xfrm>
            <a:off x="4814889"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4061" name="AutoShape 30"/>
          <p:cNvCxnSpPr>
            <a:cxnSpLocks noChangeShapeType="1"/>
            <a:stCxn id="44060" idx="0"/>
            <a:endCxn id="213" idx="5"/>
          </p:cNvCxnSpPr>
          <p:nvPr/>
        </p:nvCxnSpPr>
        <p:spPr bwMode="auto">
          <a:xfrm flipH="1" flipV="1">
            <a:off x="475773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62" name="AutoShape 31"/>
          <p:cNvCxnSpPr>
            <a:cxnSpLocks noChangeShapeType="1"/>
            <a:stCxn id="44059" idx="0"/>
            <a:endCxn id="213" idx="3"/>
          </p:cNvCxnSpPr>
          <p:nvPr/>
        </p:nvCxnSpPr>
        <p:spPr bwMode="auto">
          <a:xfrm flipV="1">
            <a:off x="439578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44063" name="Oval 32"/>
          <p:cNvSpPr>
            <a:spLocks noChangeArrowheads="1"/>
          </p:cNvSpPr>
          <p:nvPr/>
        </p:nvSpPr>
        <p:spPr bwMode="auto">
          <a:xfrm>
            <a:off x="6096000" y="1676401"/>
            <a:ext cx="287338" cy="284163"/>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44064" name="AutoShape 33"/>
          <p:cNvCxnSpPr>
            <a:cxnSpLocks noChangeShapeType="1"/>
            <a:stCxn id="44063" idx="5"/>
            <a:endCxn id="221" idx="1"/>
          </p:cNvCxnSpPr>
          <p:nvPr/>
        </p:nvCxnSpPr>
        <p:spPr bwMode="auto">
          <a:xfrm>
            <a:off x="6340475" y="1919289"/>
            <a:ext cx="1917700" cy="2127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65" name="AutoShape 34"/>
          <p:cNvCxnSpPr>
            <a:cxnSpLocks noChangeShapeType="1"/>
            <a:stCxn id="44063" idx="3"/>
            <a:endCxn id="189" idx="7"/>
          </p:cNvCxnSpPr>
          <p:nvPr/>
        </p:nvCxnSpPr>
        <p:spPr bwMode="auto">
          <a:xfrm flipH="1">
            <a:off x="4221163" y="1919289"/>
            <a:ext cx="1917700" cy="2111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21" name="Oval 35"/>
          <p:cNvSpPr>
            <a:spLocks noChangeArrowheads="1"/>
          </p:cNvSpPr>
          <p:nvPr/>
        </p:nvSpPr>
        <p:spPr bwMode="auto">
          <a:xfrm>
            <a:off x="8216900" y="2105026"/>
            <a:ext cx="285750" cy="284163"/>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6</a:t>
            </a:r>
          </a:p>
        </p:txBody>
      </p:sp>
      <p:cxnSp>
        <p:nvCxnSpPr>
          <p:cNvPr id="44067" name="AutoShape 36"/>
          <p:cNvCxnSpPr>
            <a:cxnSpLocks noChangeShapeType="1"/>
            <a:stCxn id="221" idx="3"/>
            <a:endCxn id="224" idx="7"/>
          </p:cNvCxnSpPr>
          <p:nvPr/>
        </p:nvCxnSpPr>
        <p:spPr bwMode="auto">
          <a:xfrm flipH="1">
            <a:off x="7400925" y="2362200"/>
            <a:ext cx="857250" cy="2301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68" name="AutoShape 37"/>
          <p:cNvCxnSpPr>
            <a:cxnSpLocks noChangeShapeType="1"/>
            <a:stCxn id="237" idx="1"/>
            <a:endCxn id="221" idx="5"/>
          </p:cNvCxnSpPr>
          <p:nvPr/>
        </p:nvCxnSpPr>
        <p:spPr bwMode="auto">
          <a:xfrm flipH="1" flipV="1">
            <a:off x="8461375" y="2362201"/>
            <a:ext cx="857250" cy="2317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24" name="Oval 38"/>
          <p:cNvSpPr>
            <a:spLocks noChangeArrowheads="1"/>
          </p:cNvSpPr>
          <p:nvPr/>
        </p:nvSpPr>
        <p:spPr bwMode="auto">
          <a:xfrm>
            <a:off x="7158038" y="25606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8</a:t>
            </a:r>
          </a:p>
        </p:txBody>
      </p:sp>
      <p:sp>
        <p:nvSpPr>
          <p:cNvPr id="225" name="Oval 39"/>
          <p:cNvSpPr>
            <a:spLocks noChangeArrowheads="1"/>
          </p:cNvSpPr>
          <p:nvPr/>
        </p:nvSpPr>
        <p:spPr bwMode="auto">
          <a:xfrm>
            <a:off x="7680325" y="3016250"/>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9</a:t>
            </a:r>
          </a:p>
        </p:txBody>
      </p:sp>
      <p:sp>
        <p:nvSpPr>
          <p:cNvPr id="44071" name="Rectangle 40"/>
          <p:cNvSpPr>
            <a:spLocks noChangeAspect="1" noChangeArrowheads="1"/>
          </p:cNvSpPr>
          <p:nvPr/>
        </p:nvSpPr>
        <p:spPr bwMode="auto">
          <a:xfrm>
            <a:off x="746125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4072" name="Rectangle 41"/>
          <p:cNvSpPr>
            <a:spLocks noChangeAspect="1" noChangeArrowheads="1"/>
          </p:cNvSpPr>
          <p:nvPr/>
        </p:nvSpPr>
        <p:spPr bwMode="auto">
          <a:xfrm>
            <a:off x="7981951" y="35290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4073" name="AutoShape 42"/>
          <p:cNvCxnSpPr>
            <a:cxnSpLocks noChangeShapeType="1"/>
            <a:stCxn id="44072" idx="0"/>
            <a:endCxn id="225" idx="5"/>
          </p:cNvCxnSpPr>
          <p:nvPr/>
        </p:nvCxnSpPr>
        <p:spPr bwMode="auto">
          <a:xfrm flipH="1" flipV="1">
            <a:off x="7924800" y="32702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74" name="AutoShape 43"/>
          <p:cNvCxnSpPr>
            <a:cxnSpLocks noChangeShapeType="1"/>
            <a:stCxn id="44071" idx="0"/>
            <a:endCxn id="225" idx="3"/>
          </p:cNvCxnSpPr>
          <p:nvPr/>
        </p:nvCxnSpPr>
        <p:spPr bwMode="auto">
          <a:xfrm flipV="1">
            <a:off x="7564438" y="32702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75" name="AutoShape 44"/>
          <p:cNvCxnSpPr>
            <a:cxnSpLocks noChangeShapeType="1"/>
            <a:stCxn id="232" idx="7"/>
            <a:endCxn id="224" idx="3"/>
          </p:cNvCxnSpPr>
          <p:nvPr/>
        </p:nvCxnSpPr>
        <p:spPr bwMode="auto">
          <a:xfrm flipV="1">
            <a:off x="6878639"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76" name="AutoShape 45"/>
          <p:cNvCxnSpPr>
            <a:cxnSpLocks noChangeShapeType="1"/>
            <a:stCxn id="225" idx="1"/>
            <a:endCxn id="224" idx="5"/>
          </p:cNvCxnSpPr>
          <p:nvPr/>
        </p:nvCxnSpPr>
        <p:spPr bwMode="auto">
          <a:xfrm flipH="1" flipV="1">
            <a:off x="7400926"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32" name="Oval 46"/>
          <p:cNvSpPr>
            <a:spLocks noChangeArrowheads="1"/>
          </p:cNvSpPr>
          <p:nvPr/>
        </p:nvSpPr>
        <p:spPr bwMode="auto">
          <a:xfrm>
            <a:off x="6635751" y="30162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11</a:t>
            </a:r>
          </a:p>
        </p:txBody>
      </p:sp>
      <p:sp>
        <p:nvSpPr>
          <p:cNvPr id="44078" name="Rectangle 47"/>
          <p:cNvSpPr>
            <a:spLocks noChangeAspect="1" noChangeArrowheads="1"/>
          </p:cNvSpPr>
          <p:nvPr/>
        </p:nvSpPr>
        <p:spPr bwMode="auto">
          <a:xfrm>
            <a:off x="641350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4079" name="Rectangle 48"/>
          <p:cNvSpPr>
            <a:spLocks noChangeAspect="1" noChangeArrowheads="1"/>
          </p:cNvSpPr>
          <p:nvPr/>
        </p:nvSpPr>
        <p:spPr bwMode="auto">
          <a:xfrm>
            <a:off x="6935789"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4080" name="AutoShape 49"/>
          <p:cNvCxnSpPr>
            <a:cxnSpLocks noChangeShapeType="1"/>
            <a:stCxn id="44079" idx="0"/>
            <a:endCxn id="232" idx="5"/>
          </p:cNvCxnSpPr>
          <p:nvPr/>
        </p:nvCxnSpPr>
        <p:spPr bwMode="auto">
          <a:xfrm flipH="1" flipV="1">
            <a:off x="687863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81" name="AutoShape 50"/>
          <p:cNvCxnSpPr>
            <a:cxnSpLocks noChangeShapeType="1"/>
            <a:stCxn id="44078" idx="0"/>
            <a:endCxn id="232" idx="3"/>
          </p:cNvCxnSpPr>
          <p:nvPr/>
        </p:nvCxnSpPr>
        <p:spPr bwMode="auto">
          <a:xfrm flipV="1">
            <a:off x="651668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37" name="Oval 51"/>
          <p:cNvSpPr>
            <a:spLocks noChangeArrowheads="1"/>
          </p:cNvSpPr>
          <p:nvPr/>
        </p:nvSpPr>
        <p:spPr bwMode="auto">
          <a:xfrm>
            <a:off x="9277351" y="2562225"/>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20</a:t>
            </a:r>
          </a:p>
        </p:txBody>
      </p:sp>
      <p:sp>
        <p:nvSpPr>
          <p:cNvPr id="238" name="Oval 52"/>
          <p:cNvSpPr>
            <a:spLocks noChangeArrowheads="1"/>
          </p:cNvSpPr>
          <p:nvPr/>
        </p:nvSpPr>
        <p:spPr bwMode="auto">
          <a:xfrm>
            <a:off x="9799638" y="3017838"/>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27</a:t>
            </a:r>
          </a:p>
        </p:txBody>
      </p:sp>
      <p:sp>
        <p:nvSpPr>
          <p:cNvPr id="44084" name="Rectangle 53"/>
          <p:cNvSpPr>
            <a:spLocks noChangeAspect="1" noChangeArrowheads="1"/>
          </p:cNvSpPr>
          <p:nvPr/>
        </p:nvSpPr>
        <p:spPr bwMode="auto">
          <a:xfrm>
            <a:off x="9580564" y="35306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4085" name="Rectangle 54"/>
          <p:cNvSpPr>
            <a:spLocks noChangeAspect="1" noChangeArrowheads="1"/>
          </p:cNvSpPr>
          <p:nvPr/>
        </p:nvSpPr>
        <p:spPr bwMode="auto">
          <a:xfrm>
            <a:off x="10101264" y="3530600"/>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4086" name="AutoShape 55"/>
          <p:cNvCxnSpPr>
            <a:cxnSpLocks noChangeShapeType="1"/>
            <a:stCxn id="44085" idx="0"/>
            <a:endCxn id="238" idx="5"/>
          </p:cNvCxnSpPr>
          <p:nvPr/>
        </p:nvCxnSpPr>
        <p:spPr bwMode="auto">
          <a:xfrm flipH="1" flipV="1">
            <a:off x="10044114" y="3271839"/>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87" name="AutoShape 56"/>
          <p:cNvCxnSpPr>
            <a:cxnSpLocks noChangeShapeType="1"/>
            <a:stCxn id="44084" idx="0"/>
            <a:endCxn id="238" idx="3"/>
          </p:cNvCxnSpPr>
          <p:nvPr/>
        </p:nvCxnSpPr>
        <p:spPr bwMode="auto">
          <a:xfrm flipV="1">
            <a:off x="9683751" y="3271839"/>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88" name="AutoShape 57"/>
          <p:cNvCxnSpPr>
            <a:cxnSpLocks noChangeShapeType="1"/>
            <a:stCxn id="245" idx="7"/>
            <a:endCxn id="237" idx="3"/>
          </p:cNvCxnSpPr>
          <p:nvPr/>
        </p:nvCxnSpPr>
        <p:spPr bwMode="auto">
          <a:xfrm flipV="1">
            <a:off x="8997951" y="2816226"/>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89" name="AutoShape 58"/>
          <p:cNvCxnSpPr>
            <a:cxnSpLocks noChangeShapeType="1"/>
            <a:stCxn id="238" idx="1"/>
            <a:endCxn id="237" idx="5"/>
          </p:cNvCxnSpPr>
          <p:nvPr/>
        </p:nvCxnSpPr>
        <p:spPr bwMode="auto">
          <a:xfrm flipH="1" flipV="1">
            <a:off x="9520239" y="2816226"/>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45" name="Oval 59"/>
          <p:cNvSpPr>
            <a:spLocks noChangeArrowheads="1"/>
          </p:cNvSpPr>
          <p:nvPr/>
        </p:nvSpPr>
        <p:spPr bwMode="auto">
          <a:xfrm>
            <a:off x="8755063" y="30178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23</a:t>
            </a:r>
          </a:p>
        </p:txBody>
      </p:sp>
      <p:sp>
        <p:nvSpPr>
          <p:cNvPr id="44091" name="Rectangle 60"/>
          <p:cNvSpPr>
            <a:spLocks noChangeAspect="1" noChangeArrowheads="1"/>
          </p:cNvSpPr>
          <p:nvPr/>
        </p:nvSpPr>
        <p:spPr bwMode="auto">
          <a:xfrm>
            <a:off x="8532814" y="35306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4092" name="Rectangle 61"/>
          <p:cNvSpPr>
            <a:spLocks noChangeAspect="1" noChangeArrowheads="1"/>
          </p:cNvSpPr>
          <p:nvPr/>
        </p:nvSpPr>
        <p:spPr bwMode="auto">
          <a:xfrm>
            <a:off x="9055100" y="3530600"/>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4093" name="AutoShape 62"/>
          <p:cNvCxnSpPr>
            <a:cxnSpLocks noChangeShapeType="1"/>
            <a:stCxn id="44092" idx="0"/>
            <a:endCxn id="245" idx="5"/>
          </p:cNvCxnSpPr>
          <p:nvPr/>
        </p:nvCxnSpPr>
        <p:spPr bwMode="auto">
          <a:xfrm flipH="1" flipV="1">
            <a:off x="8997950" y="3271839"/>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4094" name="AutoShape 63"/>
          <p:cNvCxnSpPr>
            <a:cxnSpLocks noChangeShapeType="1"/>
            <a:stCxn id="44091" idx="0"/>
            <a:endCxn id="245" idx="3"/>
          </p:cNvCxnSpPr>
          <p:nvPr/>
        </p:nvCxnSpPr>
        <p:spPr bwMode="auto">
          <a:xfrm flipV="1">
            <a:off x="8636000" y="3271839"/>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44095" name="Rectangle 2"/>
          <p:cNvSpPr>
            <a:spLocks noGrp="1" noChangeArrowheads="1"/>
          </p:cNvSpPr>
          <p:nvPr>
            <p:ph type="title"/>
          </p:nvPr>
        </p:nvSpPr>
        <p:spPr/>
        <p:txBody>
          <a:bodyPr/>
          <a:lstStyle/>
          <a:p>
            <a:pPr eaLnBrk="1" hangingPunct="1"/>
            <a:r>
              <a:rPr lang="en-US" altLang="en-US"/>
              <a:t>Example</a:t>
            </a:r>
          </a:p>
        </p:txBody>
      </p:sp>
      <p:sp>
        <p:nvSpPr>
          <p:cNvPr id="75811" name="Oval 32"/>
          <p:cNvSpPr>
            <a:spLocks noChangeArrowheads="1"/>
          </p:cNvSpPr>
          <p:nvPr/>
        </p:nvSpPr>
        <p:spPr bwMode="auto">
          <a:xfrm>
            <a:off x="6096000" y="1676401"/>
            <a:ext cx="287338" cy="284163"/>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10</a:t>
            </a:r>
          </a:p>
        </p:txBody>
      </p:sp>
    </p:spTree>
    <p:extLst>
      <p:ext uri="{BB962C8B-B14F-4D97-AF65-F5344CB8AC3E}">
        <p14:creationId xmlns:p14="http://schemas.microsoft.com/office/powerpoint/2010/main" val="30251987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9" name="Oval 3"/>
          <p:cNvSpPr>
            <a:spLocks noChangeArrowheads="1"/>
          </p:cNvSpPr>
          <p:nvPr/>
        </p:nvSpPr>
        <p:spPr bwMode="auto">
          <a:xfrm>
            <a:off x="3976688" y="2103438"/>
            <a:ext cx="285750" cy="284162"/>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5</a:t>
            </a:r>
          </a:p>
        </p:txBody>
      </p:sp>
      <p:cxnSp>
        <p:nvCxnSpPr>
          <p:cNvPr id="45059" name="AutoShape 4"/>
          <p:cNvCxnSpPr>
            <a:cxnSpLocks noChangeShapeType="1"/>
            <a:stCxn id="189" idx="3"/>
            <a:endCxn id="192" idx="7"/>
          </p:cNvCxnSpPr>
          <p:nvPr/>
        </p:nvCxnSpPr>
        <p:spPr bwMode="auto">
          <a:xfrm flipH="1">
            <a:off x="3160713" y="2360614"/>
            <a:ext cx="857250" cy="23018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60" name="AutoShape 5"/>
          <p:cNvCxnSpPr>
            <a:cxnSpLocks noChangeShapeType="1"/>
            <a:stCxn id="205" idx="1"/>
            <a:endCxn id="189" idx="5"/>
          </p:cNvCxnSpPr>
          <p:nvPr/>
        </p:nvCxnSpPr>
        <p:spPr bwMode="auto">
          <a:xfrm flipH="1" flipV="1">
            <a:off x="4221163" y="2360614"/>
            <a:ext cx="857250" cy="2317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192" name="Oval 6"/>
          <p:cNvSpPr>
            <a:spLocks noChangeArrowheads="1"/>
          </p:cNvSpPr>
          <p:nvPr/>
        </p:nvSpPr>
        <p:spPr bwMode="auto">
          <a:xfrm>
            <a:off x="2917826" y="25590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15</a:t>
            </a:r>
          </a:p>
        </p:txBody>
      </p:sp>
      <p:sp>
        <p:nvSpPr>
          <p:cNvPr id="193" name="Oval 7"/>
          <p:cNvSpPr>
            <a:spLocks noChangeArrowheads="1"/>
          </p:cNvSpPr>
          <p:nvPr/>
        </p:nvSpPr>
        <p:spPr bwMode="auto">
          <a:xfrm>
            <a:off x="3440113" y="3014663"/>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25</a:t>
            </a:r>
          </a:p>
        </p:txBody>
      </p:sp>
      <p:sp>
        <p:nvSpPr>
          <p:cNvPr id="45063" name="Rectangle 8"/>
          <p:cNvSpPr>
            <a:spLocks noChangeAspect="1" noChangeArrowheads="1"/>
          </p:cNvSpPr>
          <p:nvPr/>
        </p:nvSpPr>
        <p:spPr bwMode="auto">
          <a:xfrm>
            <a:off x="3221039" y="35274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5064" name="Rectangle 9"/>
          <p:cNvSpPr>
            <a:spLocks noChangeAspect="1" noChangeArrowheads="1"/>
          </p:cNvSpPr>
          <p:nvPr/>
        </p:nvSpPr>
        <p:spPr bwMode="auto">
          <a:xfrm>
            <a:off x="3741739" y="35274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5065" name="AutoShape 10"/>
          <p:cNvCxnSpPr>
            <a:cxnSpLocks noChangeShapeType="1"/>
            <a:stCxn id="45064" idx="0"/>
            <a:endCxn id="193" idx="5"/>
          </p:cNvCxnSpPr>
          <p:nvPr/>
        </p:nvCxnSpPr>
        <p:spPr bwMode="auto">
          <a:xfrm flipH="1" flipV="1">
            <a:off x="3684589" y="32686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66" name="AutoShape 11"/>
          <p:cNvCxnSpPr>
            <a:cxnSpLocks noChangeShapeType="1"/>
            <a:stCxn id="45063" idx="0"/>
            <a:endCxn id="193" idx="3"/>
          </p:cNvCxnSpPr>
          <p:nvPr/>
        </p:nvCxnSpPr>
        <p:spPr bwMode="auto">
          <a:xfrm flipV="1">
            <a:off x="3324226" y="3268664"/>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67" name="AutoShape 12"/>
          <p:cNvCxnSpPr>
            <a:cxnSpLocks noChangeShapeType="1"/>
            <a:stCxn id="200" idx="7"/>
            <a:endCxn id="192" idx="3"/>
          </p:cNvCxnSpPr>
          <p:nvPr/>
        </p:nvCxnSpPr>
        <p:spPr bwMode="auto">
          <a:xfrm flipV="1">
            <a:off x="2638426" y="28130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68" name="AutoShape 13"/>
          <p:cNvCxnSpPr>
            <a:cxnSpLocks noChangeShapeType="1"/>
            <a:stCxn id="193" idx="1"/>
            <a:endCxn id="192" idx="5"/>
          </p:cNvCxnSpPr>
          <p:nvPr/>
        </p:nvCxnSpPr>
        <p:spPr bwMode="auto">
          <a:xfrm flipH="1" flipV="1">
            <a:off x="3160714" y="28130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00" name="Oval 14"/>
          <p:cNvSpPr>
            <a:spLocks noChangeArrowheads="1"/>
          </p:cNvSpPr>
          <p:nvPr/>
        </p:nvSpPr>
        <p:spPr bwMode="auto">
          <a:xfrm>
            <a:off x="2395538" y="3014663"/>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16</a:t>
            </a:r>
          </a:p>
        </p:txBody>
      </p:sp>
      <p:sp>
        <p:nvSpPr>
          <p:cNvPr id="45070" name="Rectangle 15"/>
          <p:cNvSpPr>
            <a:spLocks noChangeAspect="1" noChangeArrowheads="1"/>
          </p:cNvSpPr>
          <p:nvPr/>
        </p:nvSpPr>
        <p:spPr bwMode="auto">
          <a:xfrm>
            <a:off x="2173289" y="35274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5071" name="Rectangle 16"/>
          <p:cNvSpPr>
            <a:spLocks noChangeAspect="1" noChangeArrowheads="1"/>
          </p:cNvSpPr>
          <p:nvPr/>
        </p:nvSpPr>
        <p:spPr bwMode="auto">
          <a:xfrm>
            <a:off x="2695575" y="35274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5072" name="AutoShape 17"/>
          <p:cNvCxnSpPr>
            <a:cxnSpLocks noChangeShapeType="1"/>
            <a:stCxn id="45071" idx="0"/>
            <a:endCxn id="200" idx="5"/>
          </p:cNvCxnSpPr>
          <p:nvPr/>
        </p:nvCxnSpPr>
        <p:spPr bwMode="auto">
          <a:xfrm flipH="1" flipV="1">
            <a:off x="2638425" y="32686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73" name="AutoShape 18"/>
          <p:cNvCxnSpPr>
            <a:cxnSpLocks noChangeShapeType="1"/>
            <a:stCxn id="45070" idx="0"/>
            <a:endCxn id="200" idx="3"/>
          </p:cNvCxnSpPr>
          <p:nvPr/>
        </p:nvCxnSpPr>
        <p:spPr bwMode="auto">
          <a:xfrm flipV="1">
            <a:off x="2276475" y="32686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05" name="Oval 19"/>
          <p:cNvSpPr>
            <a:spLocks noChangeArrowheads="1"/>
          </p:cNvSpPr>
          <p:nvPr/>
        </p:nvSpPr>
        <p:spPr bwMode="auto">
          <a:xfrm>
            <a:off x="5037138" y="25606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7</a:t>
            </a:r>
          </a:p>
        </p:txBody>
      </p:sp>
      <p:sp>
        <p:nvSpPr>
          <p:cNvPr id="206" name="Oval 20"/>
          <p:cNvSpPr>
            <a:spLocks noChangeArrowheads="1"/>
          </p:cNvSpPr>
          <p:nvPr/>
        </p:nvSpPr>
        <p:spPr bwMode="auto">
          <a:xfrm>
            <a:off x="5559425" y="3016250"/>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12</a:t>
            </a:r>
          </a:p>
        </p:txBody>
      </p:sp>
      <p:sp>
        <p:nvSpPr>
          <p:cNvPr id="45076" name="Rectangle 21"/>
          <p:cNvSpPr>
            <a:spLocks noChangeAspect="1" noChangeArrowheads="1"/>
          </p:cNvSpPr>
          <p:nvPr/>
        </p:nvSpPr>
        <p:spPr bwMode="auto">
          <a:xfrm>
            <a:off x="534035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5077" name="Rectangle 22"/>
          <p:cNvSpPr>
            <a:spLocks noChangeAspect="1" noChangeArrowheads="1"/>
          </p:cNvSpPr>
          <p:nvPr/>
        </p:nvSpPr>
        <p:spPr bwMode="auto">
          <a:xfrm>
            <a:off x="5861051" y="35290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5078" name="AutoShape 23"/>
          <p:cNvCxnSpPr>
            <a:cxnSpLocks noChangeShapeType="1"/>
            <a:stCxn id="45077" idx="0"/>
            <a:endCxn id="206" idx="5"/>
          </p:cNvCxnSpPr>
          <p:nvPr/>
        </p:nvCxnSpPr>
        <p:spPr bwMode="auto">
          <a:xfrm flipH="1" flipV="1">
            <a:off x="5803900" y="32702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79" name="AutoShape 24"/>
          <p:cNvCxnSpPr>
            <a:cxnSpLocks noChangeShapeType="1"/>
            <a:stCxn id="45076" idx="0"/>
            <a:endCxn id="206" idx="3"/>
          </p:cNvCxnSpPr>
          <p:nvPr/>
        </p:nvCxnSpPr>
        <p:spPr bwMode="auto">
          <a:xfrm flipV="1">
            <a:off x="5443538" y="32702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80" name="AutoShape 25"/>
          <p:cNvCxnSpPr>
            <a:cxnSpLocks noChangeShapeType="1"/>
            <a:stCxn id="213" idx="7"/>
            <a:endCxn id="205" idx="3"/>
          </p:cNvCxnSpPr>
          <p:nvPr/>
        </p:nvCxnSpPr>
        <p:spPr bwMode="auto">
          <a:xfrm flipV="1">
            <a:off x="4757739"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81" name="AutoShape 26"/>
          <p:cNvCxnSpPr>
            <a:cxnSpLocks noChangeShapeType="1"/>
            <a:stCxn id="206" idx="1"/>
            <a:endCxn id="205" idx="5"/>
          </p:cNvCxnSpPr>
          <p:nvPr/>
        </p:nvCxnSpPr>
        <p:spPr bwMode="auto">
          <a:xfrm flipH="1" flipV="1">
            <a:off x="5280026"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13" name="Oval 27"/>
          <p:cNvSpPr>
            <a:spLocks noChangeArrowheads="1"/>
          </p:cNvSpPr>
          <p:nvPr/>
        </p:nvSpPr>
        <p:spPr bwMode="auto">
          <a:xfrm>
            <a:off x="4514851" y="30162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10</a:t>
            </a:r>
          </a:p>
        </p:txBody>
      </p:sp>
      <p:sp>
        <p:nvSpPr>
          <p:cNvPr id="45083" name="Rectangle 28"/>
          <p:cNvSpPr>
            <a:spLocks noChangeAspect="1" noChangeArrowheads="1"/>
          </p:cNvSpPr>
          <p:nvPr/>
        </p:nvSpPr>
        <p:spPr bwMode="auto">
          <a:xfrm>
            <a:off x="429260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5084" name="Rectangle 29"/>
          <p:cNvSpPr>
            <a:spLocks noChangeAspect="1" noChangeArrowheads="1"/>
          </p:cNvSpPr>
          <p:nvPr/>
        </p:nvSpPr>
        <p:spPr bwMode="auto">
          <a:xfrm>
            <a:off x="4814889"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5085" name="AutoShape 30"/>
          <p:cNvCxnSpPr>
            <a:cxnSpLocks noChangeShapeType="1"/>
            <a:stCxn id="45084" idx="0"/>
            <a:endCxn id="213" idx="5"/>
          </p:cNvCxnSpPr>
          <p:nvPr/>
        </p:nvCxnSpPr>
        <p:spPr bwMode="auto">
          <a:xfrm flipH="1" flipV="1">
            <a:off x="475773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86" name="AutoShape 31"/>
          <p:cNvCxnSpPr>
            <a:cxnSpLocks noChangeShapeType="1"/>
            <a:stCxn id="45083" idx="0"/>
            <a:endCxn id="213" idx="3"/>
          </p:cNvCxnSpPr>
          <p:nvPr/>
        </p:nvCxnSpPr>
        <p:spPr bwMode="auto">
          <a:xfrm flipV="1">
            <a:off x="439578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45087" name="Oval 32"/>
          <p:cNvSpPr>
            <a:spLocks noChangeArrowheads="1"/>
          </p:cNvSpPr>
          <p:nvPr/>
        </p:nvSpPr>
        <p:spPr bwMode="auto">
          <a:xfrm>
            <a:off x="6096000" y="1676401"/>
            <a:ext cx="287338" cy="284163"/>
          </a:xfrm>
          <a:prstGeom prst="ellipse">
            <a:avLst/>
          </a:prstGeom>
          <a:solidFill>
            <a:schemeClr val="accent1"/>
          </a:solidFill>
          <a:ln w="12700">
            <a:solidFill>
              <a:schemeClr val="tx1"/>
            </a:solidFill>
            <a:prstDash val="lgDash"/>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Times New Roman" panose="02020603050405020304" pitchFamily="18" charset="0"/>
              <a:sym typeface="Symbol" panose="05050102010706020507" pitchFamily="18" charset="2"/>
            </a:endParaRPr>
          </a:p>
        </p:txBody>
      </p:sp>
      <p:cxnSp>
        <p:nvCxnSpPr>
          <p:cNvPr id="45088" name="AutoShape 33"/>
          <p:cNvCxnSpPr>
            <a:cxnSpLocks noChangeShapeType="1"/>
            <a:stCxn id="45087" idx="5"/>
            <a:endCxn id="221" idx="1"/>
          </p:cNvCxnSpPr>
          <p:nvPr/>
        </p:nvCxnSpPr>
        <p:spPr bwMode="auto">
          <a:xfrm>
            <a:off x="6340475" y="1919289"/>
            <a:ext cx="1917700" cy="21272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89" name="AutoShape 34"/>
          <p:cNvCxnSpPr>
            <a:cxnSpLocks noChangeShapeType="1"/>
            <a:stCxn id="45087" idx="3"/>
            <a:endCxn id="189" idx="7"/>
          </p:cNvCxnSpPr>
          <p:nvPr/>
        </p:nvCxnSpPr>
        <p:spPr bwMode="auto">
          <a:xfrm flipH="1">
            <a:off x="4221163" y="1919289"/>
            <a:ext cx="1917700" cy="2111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21" name="Oval 35"/>
          <p:cNvSpPr>
            <a:spLocks noChangeArrowheads="1"/>
          </p:cNvSpPr>
          <p:nvPr/>
        </p:nvSpPr>
        <p:spPr bwMode="auto">
          <a:xfrm>
            <a:off x="8216900" y="2105026"/>
            <a:ext cx="285750" cy="284163"/>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6</a:t>
            </a:r>
          </a:p>
        </p:txBody>
      </p:sp>
      <p:cxnSp>
        <p:nvCxnSpPr>
          <p:cNvPr id="45091" name="AutoShape 36"/>
          <p:cNvCxnSpPr>
            <a:cxnSpLocks noChangeShapeType="1"/>
            <a:stCxn id="221" idx="3"/>
            <a:endCxn id="224" idx="7"/>
          </p:cNvCxnSpPr>
          <p:nvPr/>
        </p:nvCxnSpPr>
        <p:spPr bwMode="auto">
          <a:xfrm flipH="1">
            <a:off x="7400925" y="2362200"/>
            <a:ext cx="857250" cy="2301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92" name="AutoShape 37"/>
          <p:cNvCxnSpPr>
            <a:cxnSpLocks noChangeShapeType="1"/>
            <a:stCxn id="237" idx="1"/>
            <a:endCxn id="221" idx="5"/>
          </p:cNvCxnSpPr>
          <p:nvPr/>
        </p:nvCxnSpPr>
        <p:spPr bwMode="auto">
          <a:xfrm flipH="1" flipV="1">
            <a:off x="8461375" y="2362201"/>
            <a:ext cx="857250" cy="2317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24" name="Oval 38"/>
          <p:cNvSpPr>
            <a:spLocks noChangeArrowheads="1"/>
          </p:cNvSpPr>
          <p:nvPr/>
        </p:nvSpPr>
        <p:spPr bwMode="auto">
          <a:xfrm>
            <a:off x="7158038" y="25606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8</a:t>
            </a:r>
          </a:p>
        </p:txBody>
      </p:sp>
      <p:sp>
        <p:nvSpPr>
          <p:cNvPr id="225" name="Oval 39"/>
          <p:cNvSpPr>
            <a:spLocks noChangeArrowheads="1"/>
          </p:cNvSpPr>
          <p:nvPr/>
        </p:nvSpPr>
        <p:spPr bwMode="auto">
          <a:xfrm>
            <a:off x="7680325" y="3016250"/>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9</a:t>
            </a:r>
          </a:p>
        </p:txBody>
      </p:sp>
      <p:sp>
        <p:nvSpPr>
          <p:cNvPr id="45095" name="Rectangle 40"/>
          <p:cNvSpPr>
            <a:spLocks noChangeAspect="1" noChangeArrowheads="1"/>
          </p:cNvSpPr>
          <p:nvPr/>
        </p:nvSpPr>
        <p:spPr bwMode="auto">
          <a:xfrm>
            <a:off x="746125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5096" name="Rectangle 41"/>
          <p:cNvSpPr>
            <a:spLocks noChangeAspect="1" noChangeArrowheads="1"/>
          </p:cNvSpPr>
          <p:nvPr/>
        </p:nvSpPr>
        <p:spPr bwMode="auto">
          <a:xfrm>
            <a:off x="7981951" y="35290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5097" name="AutoShape 42"/>
          <p:cNvCxnSpPr>
            <a:cxnSpLocks noChangeShapeType="1"/>
            <a:stCxn id="45096" idx="0"/>
            <a:endCxn id="225" idx="5"/>
          </p:cNvCxnSpPr>
          <p:nvPr/>
        </p:nvCxnSpPr>
        <p:spPr bwMode="auto">
          <a:xfrm flipH="1" flipV="1">
            <a:off x="7924800" y="32702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98" name="AutoShape 43"/>
          <p:cNvCxnSpPr>
            <a:cxnSpLocks noChangeShapeType="1"/>
            <a:stCxn id="45095" idx="0"/>
            <a:endCxn id="225" idx="3"/>
          </p:cNvCxnSpPr>
          <p:nvPr/>
        </p:nvCxnSpPr>
        <p:spPr bwMode="auto">
          <a:xfrm flipV="1">
            <a:off x="7564438" y="3270250"/>
            <a:ext cx="157162"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099" name="AutoShape 44"/>
          <p:cNvCxnSpPr>
            <a:cxnSpLocks noChangeShapeType="1"/>
            <a:stCxn id="232" idx="7"/>
            <a:endCxn id="224" idx="3"/>
          </p:cNvCxnSpPr>
          <p:nvPr/>
        </p:nvCxnSpPr>
        <p:spPr bwMode="auto">
          <a:xfrm flipV="1">
            <a:off x="6878639"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100" name="AutoShape 45"/>
          <p:cNvCxnSpPr>
            <a:cxnSpLocks noChangeShapeType="1"/>
            <a:stCxn id="225" idx="1"/>
            <a:endCxn id="224" idx="5"/>
          </p:cNvCxnSpPr>
          <p:nvPr/>
        </p:nvCxnSpPr>
        <p:spPr bwMode="auto">
          <a:xfrm flipH="1" flipV="1">
            <a:off x="7400926" y="28146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32" name="Oval 46"/>
          <p:cNvSpPr>
            <a:spLocks noChangeArrowheads="1"/>
          </p:cNvSpPr>
          <p:nvPr/>
        </p:nvSpPr>
        <p:spPr bwMode="auto">
          <a:xfrm>
            <a:off x="6635751" y="3016250"/>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11</a:t>
            </a:r>
          </a:p>
        </p:txBody>
      </p:sp>
      <p:sp>
        <p:nvSpPr>
          <p:cNvPr id="45102" name="Rectangle 47"/>
          <p:cNvSpPr>
            <a:spLocks noChangeAspect="1" noChangeArrowheads="1"/>
          </p:cNvSpPr>
          <p:nvPr/>
        </p:nvSpPr>
        <p:spPr bwMode="auto">
          <a:xfrm>
            <a:off x="6413500" y="35290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5103" name="Rectangle 48"/>
          <p:cNvSpPr>
            <a:spLocks noChangeAspect="1" noChangeArrowheads="1"/>
          </p:cNvSpPr>
          <p:nvPr/>
        </p:nvSpPr>
        <p:spPr bwMode="auto">
          <a:xfrm>
            <a:off x="6935789" y="35290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5104" name="AutoShape 49"/>
          <p:cNvCxnSpPr>
            <a:cxnSpLocks noChangeShapeType="1"/>
            <a:stCxn id="45103" idx="0"/>
            <a:endCxn id="232" idx="5"/>
          </p:cNvCxnSpPr>
          <p:nvPr/>
        </p:nvCxnSpPr>
        <p:spPr bwMode="auto">
          <a:xfrm flipH="1" flipV="1">
            <a:off x="687863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105" name="AutoShape 50"/>
          <p:cNvCxnSpPr>
            <a:cxnSpLocks noChangeShapeType="1"/>
            <a:stCxn id="45102" idx="0"/>
            <a:endCxn id="232" idx="3"/>
          </p:cNvCxnSpPr>
          <p:nvPr/>
        </p:nvCxnSpPr>
        <p:spPr bwMode="auto">
          <a:xfrm flipV="1">
            <a:off x="6516689" y="32702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37" name="Oval 51"/>
          <p:cNvSpPr>
            <a:spLocks noChangeArrowheads="1"/>
          </p:cNvSpPr>
          <p:nvPr/>
        </p:nvSpPr>
        <p:spPr bwMode="auto">
          <a:xfrm>
            <a:off x="9277351" y="2562225"/>
            <a:ext cx="284163"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20</a:t>
            </a:r>
          </a:p>
        </p:txBody>
      </p:sp>
      <p:sp>
        <p:nvSpPr>
          <p:cNvPr id="238" name="Oval 52"/>
          <p:cNvSpPr>
            <a:spLocks noChangeArrowheads="1"/>
          </p:cNvSpPr>
          <p:nvPr/>
        </p:nvSpPr>
        <p:spPr bwMode="auto">
          <a:xfrm>
            <a:off x="9799638" y="3017838"/>
            <a:ext cx="285750"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27</a:t>
            </a:r>
          </a:p>
        </p:txBody>
      </p:sp>
      <p:sp>
        <p:nvSpPr>
          <p:cNvPr id="45108" name="Rectangle 53"/>
          <p:cNvSpPr>
            <a:spLocks noChangeAspect="1" noChangeArrowheads="1"/>
          </p:cNvSpPr>
          <p:nvPr/>
        </p:nvSpPr>
        <p:spPr bwMode="auto">
          <a:xfrm>
            <a:off x="9580564" y="35306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5109" name="Rectangle 54"/>
          <p:cNvSpPr>
            <a:spLocks noChangeAspect="1" noChangeArrowheads="1"/>
          </p:cNvSpPr>
          <p:nvPr/>
        </p:nvSpPr>
        <p:spPr bwMode="auto">
          <a:xfrm>
            <a:off x="10101264" y="3530600"/>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5110" name="AutoShape 55"/>
          <p:cNvCxnSpPr>
            <a:cxnSpLocks noChangeShapeType="1"/>
            <a:stCxn id="45109" idx="0"/>
            <a:endCxn id="238" idx="5"/>
          </p:cNvCxnSpPr>
          <p:nvPr/>
        </p:nvCxnSpPr>
        <p:spPr bwMode="auto">
          <a:xfrm flipH="1" flipV="1">
            <a:off x="10044114" y="3271839"/>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111" name="AutoShape 56"/>
          <p:cNvCxnSpPr>
            <a:cxnSpLocks noChangeShapeType="1"/>
            <a:stCxn id="45108" idx="0"/>
            <a:endCxn id="238" idx="3"/>
          </p:cNvCxnSpPr>
          <p:nvPr/>
        </p:nvCxnSpPr>
        <p:spPr bwMode="auto">
          <a:xfrm flipV="1">
            <a:off x="9683751" y="3271839"/>
            <a:ext cx="157163"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112" name="AutoShape 57"/>
          <p:cNvCxnSpPr>
            <a:cxnSpLocks noChangeShapeType="1"/>
            <a:stCxn id="245" idx="7"/>
            <a:endCxn id="237" idx="3"/>
          </p:cNvCxnSpPr>
          <p:nvPr/>
        </p:nvCxnSpPr>
        <p:spPr bwMode="auto">
          <a:xfrm flipV="1">
            <a:off x="8997951" y="2816226"/>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113" name="AutoShape 58"/>
          <p:cNvCxnSpPr>
            <a:cxnSpLocks noChangeShapeType="1"/>
            <a:stCxn id="238" idx="1"/>
            <a:endCxn id="237" idx="5"/>
          </p:cNvCxnSpPr>
          <p:nvPr/>
        </p:nvCxnSpPr>
        <p:spPr bwMode="auto">
          <a:xfrm flipH="1" flipV="1">
            <a:off x="9520239" y="2816226"/>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45" name="Oval 59"/>
          <p:cNvSpPr>
            <a:spLocks noChangeArrowheads="1"/>
          </p:cNvSpPr>
          <p:nvPr/>
        </p:nvSpPr>
        <p:spPr bwMode="auto">
          <a:xfrm>
            <a:off x="8755063" y="3017838"/>
            <a:ext cx="284162" cy="28575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23</a:t>
            </a:r>
          </a:p>
        </p:txBody>
      </p:sp>
      <p:sp>
        <p:nvSpPr>
          <p:cNvPr id="45115" name="Rectangle 60"/>
          <p:cNvSpPr>
            <a:spLocks noChangeAspect="1" noChangeArrowheads="1"/>
          </p:cNvSpPr>
          <p:nvPr/>
        </p:nvSpPr>
        <p:spPr bwMode="auto">
          <a:xfrm>
            <a:off x="8532814" y="3530600"/>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sp>
        <p:nvSpPr>
          <p:cNvPr id="45116" name="Rectangle 61"/>
          <p:cNvSpPr>
            <a:spLocks noChangeAspect="1" noChangeArrowheads="1"/>
          </p:cNvSpPr>
          <p:nvPr/>
        </p:nvSpPr>
        <p:spPr bwMode="auto">
          <a:xfrm>
            <a:off x="9055100" y="3530600"/>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solidFill>
                <a:srgbClr val="0D21FF"/>
              </a:solidFill>
              <a:latin typeface="Calibri" panose="020F0502020204030204" pitchFamily="34" charset="0"/>
            </a:endParaRPr>
          </a:p>
        </p:txBody>
      </p:sp>
      <p:cxnSp>
        <p:nvCxnSpPr>
          <p:cNvPr id="45117" name="AutoShape 62"/>
          <p:cNvCxnSpPr>
            <a:cxnSpLocks noChangeShapeType="1"/>
            <a:stCxn id="45116" idx="0"/>
            <a:endCxn id="245" idx="5"/>
          </p:cNvCxnSpPr>
          <p:nvPr/>
        </p:nvCxnSpPr>
        <p:spPr bwMode="auto">
          <a:xfrm flipH="1" flipV="1">
            <a:off x="8997950" y="3271839"/>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5118" name="AutoShape 63"/>
          <p:cNvCxnSpPr>
            <a:cxnSpLocks noChangeShapeType="1"/>
            <a:stCxn id="45115" idx="0"/>
            <a:endCxn id="245" idx="3"/>
          </p:cNvCxnSpPr>
          <p:nvPr/>
        </p:nvCxnSpPr>
        <p:spPr bwMode="auto">
          <a:xfrm flipV="1">
            <a:off x="8636000" y="3271839"/>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45119" name="Rectangle 2"/>
          <p:cNvSpPr>
            <a:spLocks noGrp="1" noChangeArrowheads="1"/>
          </p:cNvSpPr>
          <p:nvPr>
            <p:ph type="title"/>
          </p:nvPr>
        </p:nvSpPr>
        <p:spPr/>
        <p:txBody>
          <a:bodyPr/>
          <a:lstStyle/>
          <a:p>
            <a:pPr eaLnBrk="1" hangingPunct="1"/>
            <a:r>
              <a:rPr lang="en-US" altLang="en-US"/>
              <a:t>Example</a:t>
            </a:r>
          </a:p>
        </p:txBody>
      </p:sp>
      <p:sp>
        <p:nvSpPr>
          <p:cNvPr id="75811" name="Oval 32"/>
          <p:cNvSpPr>
            <a:spLocks noChangeArrowheads="1"/>
          </p:cNvSpPr>
          <p:nvPr/>
        </p:nvSpPr>
        <p:spPr bwMode="auto">
          <a:xfrm>
            <a:off x="6096000" y="1676401"/>
            <a:ext cx="287338" cy="284163"/>
          </a:xfrm>
          <a:prstGeom prst="ellipse">
            <a:avLst/>
          </a:prstGeom>
          <a:solidFill>
            <a:schemeClr val="accent1"/>
          </a:solidFill>
          <a:ln w="28575">
            <a:solidFill>
              <a:schemeClr val="tx2"/>
            </a:solidFill>
            <a:round/>
            <a:headEnd/>
            <a:tailEnd/>
          </a:ln>
        </p:spPr>
        <p:txBody>
          <a:bodyPr wrap="none" lIns="0" tIns="0" rIns="0" anchor="ctr" anchorCtr="1"/>
          <a:lstStyle/>
          <a:p>
            <a:pPr>
              <a:defRPr/>
            </a:pPr>
            <a:r>
              <a:rPr lang="en-US" sz="1600" dirty="0">
                <a:solidFill>
                  <a:schemeClr val="accent1">
                    <a:lumMod val="20000"/>
                    <a:lumOff val="80000"/>
                  </a:schemeClr>
                </a:solidFill>
                <a:latin typeface="Times New Roman" charset="0"/>
                <a:sym typeface="Symbol" charset="2"/>
              </a:rPr>
              <a:t>4</a:t>
            </a:r>
          </a:p>
        </p:txBody>
      </p:sp>
    </p:spTree>
    <p:extLst>
      <p:ext uri="{BB962C8B-B14F-4D97-AF65-F5344CB8AC3E}">
        <p14:creationId xmlns:p14="http://schemas.microsoft.com/office/powerpoint/2010/main" val="35137182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3075" name="AutoShape 2"/>
          <p:cNvCxnSpPr>
            <a:cxnSpLocks noChangeShapeType="1"/>
            <a:stCxn id="3122" idx="3"/>
            <a:endCxn id="3107" idx="7"/>
          </p:cNvCxnSpPr>
          <p:nvPr/>
        </p:nvCxnSpPr>
        <p:spPr bwMode="auto">
          <a:xfrm flipH="1">
            <a:off x="4221163" y="4899026"/>
            <a:ext cx="1917700" cy="2063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3076" name="Rectangle 3"/>
          <p:cNvSpPr>
            <a:spLocks noGrp="1" noChangeArrowheads="1"/>
          </p:cNvSpPr>
          <p:nvPr>
            <p:ph type="title"/>
          </p:nvPr>
        </p:nvSpPr>
        <p:spPr/>
        <p:txBody>
          <a:bodyPr/>
          <a:lstStyle/>
          <a:p>
            <a:pPr eaLnBrk="1" hangingPunct="1"/>
            <a:r>
              <a:rPr lang="en-US" altLang="en-US"/>
              <a:t>Analysis</a:t>
            </a:r>
          </a:p>
        </p:txBody>
      </p:sp>
      <p:sp>
        <p:nvSpPr>
          <p:cNvPr id="3077" name="Rectangle 4" descr="Rectangle: Click to edit Master text styles&#10;Second level&#10;Third level&#10;Fourth level&#10;Fifth level"/>
          <p:cNvSpPr>
            <a:spLocks noGrp="1" noChangeArrowheads="1"/>
          </p:cNvSpPr>
          <p:nvPr>
            <p:ph type="body" idx="1"/>
          </p:nvPr>
        </p:nvSpPr>
        <p:spPr>
          <a:xfrm>
            <a:off x="2209800" y="1600200"/>
            <a:ext cx="8001000" cy="2819400"/>
          </a:xfrm>
        </p:spPr>
        <p:txBody>
          <a:bodyPr/>
          <a:lstStyle/>
          <a:p>
            <a:pPr eaLnBrk="1" hangingPunct="1">
              <a:buFont typeface="Times" panose="02020603050405020304" pitchFamily="18" charset="0"/>
              <a:buChar char="•"/>
            </a:pPr>
            <a:r>
              <a:rPr lang="en-US" altLang="en-US" sz="2400"/>
              <a:t>At each level we insert      nodes</a:t>
            </a:r>
          </a:p>
          <a:p>
            <a:pPr lvl="1" eaLnBrk="1" hangingPunct="1">
              <a:buFont typeface="Times" panose="02020603050405020304" pitchFamily="18" charset="0"/>
              <a:buChar char="•"/>
            </a:pPr>
            <a:r>
              <a:rPr lang="en-US" altLang="en-US" sz="2000"/>
              <a:t>Each node can generate h-i swaps</a:t>
            </a:r>
          </a:p>
        </p:txBody>
      </p:sp>
      <p:cxnSp>
        <p:nvCxnSpPr>
          <p:cNvPr id="3078" name="AutoShape 5"/>
          <p:cNvCxnSpPr>
            <a:cxnSpLocks noChangeShapeType="1"/>
            <a:stCxn id="3107" idx="3"/>
            <a:endCxn id="3108" idx="7"/>
          </p:cNvCxnSpPr>
          <p:nvPr/>
        </p:nvCxnSpPr>
        <p:spPr bwMode="auto">
          <a:xfrm flipH="1">
            <a:off x="3160713" y="5326063"/>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79" name="AutoShape 6"/>
          <p:cNvCxnSpPr>
            <a:cxnSpLocks noChangeShapeType="1"/>
            <a:stCxn id="3115" idx="1"/>
            <a:endCxn id="3107" idx="5"/>
          </p:cNvCxnSpPr>
          <p:nvPr/>
        </p:nvCxnSpPr>
        <p:spPr bwMode="auto">
          <a:xfrm flipH="1" flipV="1">
            <a:off x="4221163" y="5326064"/>
            <a:ext cx="857250" cy="2365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80" name="AutoShape 7"/>
          <p:cNvCxnSpPr>
            <a:cxnSpLocks noChangeShapeType="1"/>
            <a:stCxn id="3111" idx="0"/>
            <a:endCxn id="3109" idx="5"/>
          </p:cNvCxnSpPr>
          <p:nvPr/>
        </p:nvCxnSpPr>
        <p:spPr bwMode="auto">
          <a:xfrm flipH="1" flipV="1">
            <a:off x="3684589" y="6238875"/>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81" name="AutoShape 8"/>
          <p:cNvCxnSpPr>
            <a:cxnSpLocks noChangeShapeType="1"/>
            <a:stCxn id="3110" idx="0"/>
            <a:endCxn id="3109" idx="3"/>
          </p:cNvCxnSpPr>
          <p:nvPr/>
        </p:nvCxnSpPr>
        <p:spPr bwMode="auto">
          <a:xfrm flipV="1">
            <a:off x="3324226" y="6238875"/>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82" name="AutoShape 9"/>
          <p:cNvCxnSpPr>
            <a:cxnSpLocks noChangeShapeType="1"/>
            <a:stCxn id="3112" idx="7"/>
            <a:endCxn id="3108" idx="3"/>
          </p:cNvCxnSpPr>
          <p:nvPr/>
        </p:nvCxnSpPr>
        <p:spPr bwMode="auto">
          <a:xfrm flipV="1">
            <a:off x="2638426"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83" name="AutoShape 10"/>
          <p:cNvCxnSpPr>
            <a:cxnSpLocks noChangeShapeType="1"/>
            <a:stCxn id="3109" idx="1"/>
            <a:endCxn id="3108" idx="5"/>
          </p:cNvCxnSpPr>
          <p:nvPr/>
        </p:nvCxnSpPr>
        <p:spPr bwMode="auto">
          <a:xfrm flipH="1" flipV="1">
            <a:off x="3160714"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84" name="AutoShape 11"/>
          <p:cNvCxnSpPr>
            <a:cxnSpLocks noChangeShapeType="1"/>
            <a:stCxn id="3114" idx="0"/>
            <a:endCxn id="3112" idx="5"/>
          </p:cNvCxnSpPr>
          <p:nvPr/>
        </p:nvCxnSpPr>
        <p:spPr bwMode="auto">
          <a:xfrm flipH="1" flipV="1">
            <a:off x="263842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85" name="AutoShape 12"/>
          <p:cNvCxnSpPr>
            <a:cxnSpLocks noChangeShapeType="1"/>
            <a:stCxn id="3113" idx="0"/>
            <a:endCxn id="3112" idx="3"/>
          </p:cNvCxnSpPr>
          <p:nvPr/>
        </p:nvCxnSpPr>
        <p:spPr bwMode="auto">
          <a:xfrm flipV="1">
            <a:off x="227647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86" name="AutoShape 13"/>
          <p:cNvCxnSpPr>
            <a:cxnSpLocks noChangeShapeType="1"/>
            <a:stCxn id="3118" idx="0"/>
            <a:endCxn id="3116" idx="5"/>
          </p:cNvCxnSpPr>
          <p:nvPr/>
        </p:nvCxnSpPr>
        <p:spPr bwMode="auto">
          <a:xfrm flipH="1" flipV="1">
            <a:off x="58039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87" name="AutoShape 14"/>
          <p:cNvCxnSpPr>
            <a:cxnSpLocks noChangeShapeType="1"/>
            <a:stCxn id="3117" idx="0"/>
            <a:endCxn id="3116" idx="3"/>
          </p:cNvCxnSpPr>
          <p:nvPr/>
        </p:nvCxnSpPr>
        <p:spPr bwMode="auto">
          <a:xfrm flipV="1">
            <a:off x="54435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88" name="AutoShape 15"/>
          <p:cNvCxnSpPr>
            <a:cxnSpLocks noChangeShapeType="1"/>
            <a:stCxn id="3119" idx="7"/>
            <a:endCxn id="3115" idx="3"/>
          </p:cNvCxnSpPr>
          <p:nvPr/>
        </p:nvCxnSpPr>
        <p:spPr bwMode="auto">
          <a:xfrm flipV="1">
            <a:off x="47577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89" name="AutoShape 16"/>
          <p:cNvCxnSpPr>
            <a:cxnSpLocks noChangeShapeType="1"/>
            <a:stCxn id="3116" idx="1"/>
            <a:endCxn id="3115" idx="5"/>
          </p:cNvCxnSpPr>
          <p:nvPr/>
        </p:nvCxnSpPr>
        <p:spPr bwMode="auto">
          <a:xfrm flipH="1" flipV="1">
            <a:off x="52800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90" name="AutoShape 17"/>
          <p:cNvCxnSpPr>
            <a:cxnSpLocks noChangeShapeType="1"/>
            <a:stCxn id="3121" idx="0"/>
            <a:endCxn id="3119" idx="5"/>
          </p:cNvCxnSpPr>
          <p:nvPr/>
        </p:nvCxnSpPr>
        <p:spPr bwMode="auto">
          <a:xfrm flipH="1" flipV="1">
            <a:off x="47577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91" name="AutoShape 18"/>
          <p:cNvCxnSpPr>
            <a:cxnSpLocks noChangeShapeType="1"/>
            <a:stCxn id="3120" idx="0"/>
            <a:endCxn id="3119" idx="3"/>
          </p:cNvCxnSpPr>
          <p:nvPr/>
        </p:nvCxnSpPr>
        <p:spPr bwMode="auto">
          <a:xfrm flipV="1">
            <a:off x="43957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92" name="AutoShape 19"/>
          <p:cNvCxnSpPr>
            <a:cxnSpLocks noChangeShapeType="1"/>
            <a:stCxn id="3122" idx="5"/>
            <a:endCxn id="3123" idx="1"/>
          </p:cNvCxnSpPr>
          <p:nvPr/>
        </p:nvCxnSpPr>
        <p:spPr bwMode="auto">
          <a:xfrm>
            <a:off x="6340475" y="4899026"/>
            <a:ext cx="1917700" cy="2079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93" name="AutoShape 20"/>
          <p:cNvCxnSpPr>
            <a:cxnSpLocks noChangeShapeType="1"/>
            <a:stCxn id="3123" idx="3"/>
            <a:endCxn id="3124" idx="7"/>
          </p:cNvCxnSpPr>
          <p:nvPr/>
        </p:nvCxnSpPr>
        <p:spPr bwMode="auto">
          <a:xfrm flipH="1">
            <a:off x="7400925" y="5327650"/>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94" name="AutoShape 21"/>
          <p:cNvCxnSpPr>
            <a:cxnSpLocks noChangeShapeType="1"/>
            <a:stCxn id="3131" idx="1"/>
            <a:endCxn id="3123" idx="5"/>
          </p:cNvCxnSpPr>
          <p:nvPr/>
        </p:nvCxnSpPr>
        <p:spPr bwMode="auto">
          <a:xfrm flipH="1" flipV="1">
            <a:off x="8461375" y="5327650"/>
            <a:ext cx="857250" cy="2365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95" name="AutoShape 22"/>
          <p:cNvCxnSpPr>
            <a:cxnSpLocks noChangeShapeType="1"/>
            <a:stCxn id="3127" idx="0"/>
            <a:endCxn id="3125" idx="5"/>
          </p:cNvCxnSpPr>
          <p:nvPr/>
        </p:nvCxnSpPr>
        <p:spPr bwMode="auto">
          <a:xfrm flipH="1" flipV="1">
            <a:off x="79248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96" name="AutoShape 23"/>
          <p:cNvCxnSpPr>
            <a:cxnSpLocks noChangeShapeType="1"/>
            <a:stCxn id="3126" idx="0"/>
            <a:endCxn id="3125" idx="3"/>
          </p:cNvCxnSpPr>
          <p:nvPr/>
        </p:nvCxnSpPr>
        <p:spPr bwMode="auto">
          <a:xfrm flipV="1">
            <a:off x="75644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97" name="AutoShape 24"/>
          <p:cNvCxnSpPr>
            <a:cxnSpLocks noChangeShapeType="1"/>
            <a:stCxn id="3128" idx="7"/>
            <a:endCxn id="3124" idx="3"/>
          </p:cNvCxnSpPr>
          <p:nvPr/>
        </p:nvCxnSpPr>
        <p:spPr bwMode="auto">
          <a:xfrm flipV="1">
            <a:off x="68786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98" name="AutoShape 25"/>
          <p:cNvCxnSpPr>
            <a:cxnSpLocks noChangeShapeType="1"/>
            <a:stCxn id="3125" idx="1"/>
            <a:endCxn id="3124" idx="5"/>
          </p:cNvCxnSpPr>
          <p:nvPr/>
        </p:nvCxnSpPr>
        <p:spPr bwMode="auto">
          <a:xfrm flipH="1" flipV="1">
            <a:off x="74009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099" name="AutoShape 26"/>
          <p:cNvCxnSpPr>
            <a:cxnSpLocks noChangeShapeType="1"/>
            <a:stCxn id="3130" idx="0"/>
            <a:endCxn id="3128" idx="5"/>
          </p:cNvCxnSpPr>
          <p:nvPr/>
        </p:nvCxnSpPr>
        <p:spPr bwMode="auto">
          <a:xfrm flipH="1" flipV="1">
            <a:off x="68786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100" name="AutoShape 27"/>
          <p:cNvCxnSpPr>
            <a:cxnSpLocks noChangeShapeType="1"/>
            <a:stCxn id="3129" idx="0"/>
            <a:endCxn id="3128" idx="3"/>
          </p:cNvCxnSpPr>
          <p:nvPr/>
        </p:nvCxnSpPr>
        <p:spPr bwMode="auto">
          <a:xfrm flipV="1">
            <a:off x="65166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101" name="AutoShape 28"/>
          <p:cNvCxnSpPr>
            <a:cxnSpLocks noChangeShapeType="1"/>
            <a:stCxn id="3134" idx="0"/>
            <a:endCxn id="3132" idx="5"/>
          </p:cNvCxnSpPr>
          <p:nvPr/>
        </p:nvCxnSpPr>
        <p:spPr bwMode="auto">
          <a:xfrm flipH="1" flipV="1">
            <a:off x="10044114" y="62420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102" name="AutoShape 29"/>
          <p:cNvCxnSpPr>
            <a:cxnSpLocks noChangeShapeType="1"/>
            <a:stCxn id="3133" idx="0"/>
            <a:endCxn id="3132" idx="3"/>
          </p:cNvCxnSpPr>
          <p:nvPr/>
        </p:nvCxnSpPr>
        <p:spPr bwMode="auto">
          <a:xfrm flipV="1">
            <a:off x="9683751" y="6242050"/>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103" name="AutoShape 30"/>
          <p:cNvCxnSpPr>
            <a:cxnSpLocks noChangeShapeType="1"/>
            <a:stCxn id="3135" idx="7"/>
            <a:endCxn id="3131" idx="3"/>
          </p:cNvCxnSpPr>
          <p:nvPr/>
        </p:nvCxnSpPr>
        <p:spPr bwMode="auto">
          <a:xfrm flipV="1">
            <a:off x="8997951"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104" name="AutoShape 31"/>
          <p:cNvCxnSpPr>
            <a:cxnSpLocks noChangeShapeType="1"/>
            <a:stCxn id="3132" idx="1"/>
            <a:endCxn id="3131" idx="5"/>
          </p:cNvCxnSpPr>
          <p:nvPr/>
        </p:nvCxnSpPr>
        <p:spPr bwMode="auto">
          <a:xfrm flipH="1" flipV="1">
            <a:off x="9520239"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105" name="AutoShape 32"/>
          <p:cNvCxnSpPr>
            <a:cxnSpLocks noChangeShapeType="1"/>
            <a:stCxn id="3137" idx="0"/>
            <a:endCxn id="3135" idx="5"/>
          </p:cNvCxnSpPr>
          <p:nvPr/>
        </p:nvCxnSpPr>
        <p:spPr bwMode="auto">
          <a:xfrm flipH="1" flipV="1">
            <a:off x="899795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106" name="AutoShape 33"/>
          <p:cNvCxnSpPr>
            <a:cxnSpLocks noChangeShapeType="1"/>
            <a:stCxn id="3136" idx="0"/>
            <a:endCxn id="3135" idx="3"/>
          </p:cNvCxnSpPr>
          <p:nvPr/>
        </p:nvCxnSpPr>
        <p:spPr bwMode="auto">
          <a:xfrm flipV="1">
            <a:off x="863600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3107" name="Oval 34"/>
          <p:cNvSpPr>
            <a:spLocks noChangeArrowheads="1"/>
          </p:cNvSpPr>
          <p:nvPr/>
        </p:nvSpPr>
        <p:spPr bwMode="auto">
          <a:xfrm>
            <a:off x="3976688" y="5073651"/>
            <a:ext cx="285750" cy="284163"/>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08" name="Oval 35"/>
          <p:cNvSpPr>
            <a:spLocks noChangeArrowheads="1"/>
          </p:cNvSpPr>
          <p:nvPr/>
        </p:nvSpPr>
        <p:spPr bwMode="auto">
          <a:xfrm>
            <a:off x="2917826" y="55292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09" name="Oval 36"/>
          <p:cNvSpPr>
            <a:spLocks noChangeArrowheads="1"/>
          </p:cNvSpPr>
          <p:nvPr/>
        </p:nvSpPr>
        <p:spPr bwMode="auto">
          <a:xfrm>
            <a:off x="3440113" y="5984875"/>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10" name="Rectangle 37"/>
          <p:cNvSpPr>
            <a:spLocks noChangeAspect="1" noChangeArrowheads="1"/>
          </p:cNvSpPr>
          <p:nvPr/>
        </p:nvSpPr>
        <p:spPr bwMode="auto">
          <a:xfrm>
            <a:off x="322103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11" name="Rectangle 38"/>
          <p:cNvSpPr>
            <a:spLocks noChangeAspect="1" noChangeArrowheads="1"/>
          </p:cNvSpPr>
          <p:nvPr/>
        </p:nvSpPr>
        <p:spPr bwMode="auto">
          <a:xfrm>
            <a:off x="3741739" y="6497639"/>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12" name="Oval 39"/>
          <p:cNvSpPr>
            <a:spLocks noChangeArrowheads="1"/>
          </p:cNvSpPr>
          <p:nvPr/>
        </p:nvSpPr>
        <p:spPr bwMode="auto">
          <a:xfrm>
            <a:off x="2395538" y="5984875"/>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13" name="Rectangle 40"/>
          <p:cNvSpPr>
            <a:spLocks noChangeAspect="1" noChangeArrowheads="1"/>
          </p:cNvSpPr>
          <p:nvPr/>
        </p:nvSpPr>
        <p:spPr bwMode="auto">
          <a:xfrm>
            <a:off x="217328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14" name="Rectangle 41"/>
          <p:cNvSpPr>
            <a:spLocks noChangeAspect="1" noChangeArrowheads="1"/>
          </p:cNvSpPr>
          <p:nvPr/>
        </p:nvSpPr>
        <p:spPr bwMode="auto">
          <a:xfrm>
            <a:off x="2695575" y="649763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15" name="Oval 42"/>
          <p:cNvSpPr>
            <a:spLocks noChangeArrowheads="1"/>
          </p:cNvSpPr>
          <p:nvPr/>
        </p:nvSpPr>
        <p:spPr bwMode="auto">
          <a:xfrm>
            <a:off x="50371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16" name="Oval 43"/>
          <p:cNvSpPr>
            <a:spLocks noChangeArrowheads="1"/>
          </p:cNvSpPr>
          <p:nvPr/>
        </p:nvSpPr>
        <p:spPr bwMode="auto">
          <a:xfrm>
            <a:off x="55594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17" name="Rectangle 44"/>
          <p:cNvSpPr>
            <a:spLocks noChangeAspect="1" noChangeArrowheads="1"/>
          </p:cNvSpPr>
          <p:nvPr/>
        </p:nvSpPr>
        <p:spPr bwMode="auto">
          <a:xfrm>
            <a:off x="53403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18" name="Rectangle 45"/>
          <p:cNvSpPr>
            <a:spLocks noChangeAspect="1" noChangeArrowheads="1"/>
          </p:cNvSpPr>
          <p:nvPr/>
        </p:nvSpPr>
        <p:spPr bwMode="auto">
          <a:xfrm>
            <a:off x="58610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19" name="Oval 46"/>
          <p:cNvSpPr>
            <a:spLocks noChangeArrowheads="1"/>
          </p:cNvSpPr>
          <p:nvPr/>
        </p:nvSpPr>
        <p:spPr bwMode="auto">
          <a:xfrm>
            <a:off x="45148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20" name="Rectangle 47"/>
          <p:cNvSpPr>
            <a:spLocks noChangeAspect="1" noChangeArrowheads="1"/>
          </p:cNvSpPr>
          <p:nvPr/>
        </p:nvSpPr>
        <p:spPr bwMode="auto">
          <a:xfrm>
            <a:off x="42926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21" name="Rectangle 48"/>
          <p:cNvSpPr>
            <a:spLocks noChangeAspect="1" noChangeArrowheads="1"/>
          </p:cNvSpPr>
          <p:nvPr/>
        </p:nvSpPr>
        <p:spPr bwMode="auto">
          <a:xfrm>
            <a:off x="48148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22" name="Oval 49"/>
          <p:cNvSpPr>
            <a:spLocks noChangeArrowheads="1"/>
          </p:cNvSpPr>
          <p:nvPr/>
        </p:nvSpPr>
        <p:spPr bwMode="auto">
          <a:xfrm>
            <a:off x="6096000" y="4646613"/>
            <a:ext cx="287338"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23" name="Oval 50"/>
          <p:cNvSpPr>
            <a:spLocks noChangeArrowheads="1"/>
          </p:cNvSpPr>
          <p:nvPr/>
        </p:nvSpPr>
        <p:spPr bwMode="auto">
          <a:xfrm>
            <a:off x="8216900" y="5075238"/>
            <a:ext cx="285750"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24" name="Oval 51"/>
          <p:cNvSpPr>
            <a:spLocks noChangeArrowheads="1"/>
          </p:cNvSpPr>
          <p:nvPr/>
        </p:nvSpPr>
        <p:spPr bwMode="auto">
          <a:xfrm>
            <a:off x="71580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25" name="Oval 52"/>
          <p:cNvSpPr>
            <a:spLocks noChangeArrowheads="1"/>
          </p:cNvSpPr>
          <p:nvPr/>
        </p:nvSpPr>
        <p:spPr bwMode="auto">
          <a:xfrm>
            <a:off x="76803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26" name="Rectangle 53"/>
          <p:cNvSpPr>
            <a:spLocks noChangeAspect="1" noChangeArrowheads="1"/>
          </p:cNvSpPr>
          <p:nvPr/>
        </p:nvSpPr>
        <p:spPr bwMode="auto">
          <a:xfrm>
            <a:off x="74612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27" name="Rectangle 54"/>
          <p:cNvSpPr>
            <a:spLocks noChangeAspect="1" noChangeArrowheads="1"/>
          </p:cNvSpPr>
          <p:nvPr/>
        </p:nvSpPr>
        <p:spPr bwMode="auto">
          <a:xfrm>
            <a:off x="79819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28" name="Oval 55"/>
          <p:cNvSpPr>
            <a:spLocks noChangeArrowheads="1"/>
          </p:cNvSpPr>
          <p:nvPr/>
        </p:nvSpPr>
        <p:spPr bwMode="auto">
          <a:xfrm>
            <a:off x="66357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29" name="Rectangle 56"/>
          <p:cNvSpPr>
            <a:spLocks noChangeAspect="1" noChangeArrowheads="1"/>
          </p:cNvSpPr>
          <p:nvPr/>
        </p:nvSpPr>
        <p:spPr bwMode="auto">
          <a:xfrm>
            <a:off x="64135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30" name="Rectangle 57"/>
          <p:cNvSpPr>
            <a:spLocks noChangeAspect="1" noChangeArrowheads="1"/>
          </p:cNvSpPr>
          <p:nvPr/>
        </p:nvSpPr>
        <p:spPr bwMode="auto">
          <a:xfrm>
            <a:off x="69357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31" name="Oval 58"/>
          <p:cNvSpPr>
            <a:spLocks noChangeArrowheads="1"/>
          </p:cNvSpPr>
          <p:nvPr/>
        </p:nvSpPr>
        <p:spPr bwMode="auto">
          <a:xfrm>
            <a:off x="9277351" y="5532438"/>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32" name="Oval 59"/>
          <p:cNvSpPr>
            <a:spLocks noChangeArrowheads="1"/>
          </p:cNvSpPr>
          <p:nvPr/>
        </p:nvSpPr>
        <p:spPr bwMode="auto">
          <a:xfrm>
            <a:off x="9799638" y="5988050"/>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33" name="Rectangle 60"/>
          <p:cNvSpPr>
            <a:spLocks noChangeAspect="1" noChangeArrowheads="1"/>
          </p:cNvSpPr>
          <p:nvPr/>
        </p:nvSpPr>
        <p:spPr bwMode="auto">
          <a:xfrm>
            <a:off x="958056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34" name="Rectangle 61"/>
          <p:cNvSpPr>
            <a:spLocks noChangeAspect="1" noChangeArrowheads="1"/>
          </p:cNvSpPr>
          <p:nvPr/>
        </p:nvSpPr>
        <p:spPr bwMode="auto">
          <a:xfrm>
            <a:off x="10101264" y="65008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35" name="Oval 62"/>
          <p:cNvSpPr>
            <a:spLocks noChangeArrowheads="1"/>
          </p:cNvSpPr>
          <p:nvPr/>
        </p:nvSpPr>
        <p:spPr bwMode="auto">
          <a:xfrm>
            <a:off x="8755063" y="59880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3136" name="Rectangle 63"/>
          <p:cNvSpPr>
            <a:spLocks noChangeAspect="1" noChangeArrowheads="1"/>
          </p:cNvSpPr>
          <p:nvPr/>
        </p:nvSpPr>
        <p:spPr bwMode="auto">
          <a:xfrm>
            <a:off x="853281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3137" name="Rectangle 64"/>
          <p:cNvSpPr>
            <a:spLocks noChangeAspect="1" noChangeArrowheads="1"/>
          </p:cNvSpPr>
          <p:nvPr/>
        </p:nvSpPr>
        <p:spPr bwMode="auto">
          <a:xfrm>
            <a:off x="9055100" y="65008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graphicFrame>
        <p:nvGraphicFramePr>
          <p:cNvPr id="3074" name="Object 3"/>
          <p:cNvGraphicFramePr>
            <a:graphicFrameLocks noChangeAspect="1"/>
          </p:cNvGraphicFramePr>
          <p:nvPr/>
        </p:nvGraphicFramePr>
        <p:xfrm>
          <a:off x="5472114" y="1581150"/>
          <a:ext cx="319087" cy="400050"/>
        </p:xfrm>
        <a:graphic>
          <a:graphicData uri="http://schemas.openxmlformats.org/presentationml/2006/ole">
            <mc:AlternateContent xmlns:mc="http://schemas.openxmlformats.org/markup-compatibility/2006">
              <mc:Choice xmlns:v="urn:schemas-microsoft-com:vml" Requires="v">
                <p:oleObj name="Equation" r:id="rId2" imgW="152280" imgH="190440" progId="Equation.3">
                  <p:embed/>
                </p:oleObj>
              </mc:Choice>
              <mc:Fallback>
                <p:oleObj name="Equation" r:id="rId2" imgW="152280" imgH="190440" progId="Equation.3">
                  <p:embed/>
                  <p:pic>
                    <p:nvPicPr>
                      <p:cNvPr id="3074"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2114" y="1581150"/>
                        <a:ext cx="319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20080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4100" name="AutoShape 2"/>
          <p:cNvCxnSpPr>
            <a:cxnSpLocks noChangeShapeType="1"/>
            <a:stCxn id="4146" idx="3"/>
            <a:endCxn id="4131" idx="7"/>
          </p:cNvCxnSpPr>
          <p:nvPr/>
        </p:nvCxnSpPr>
        <p:spPr bwMode="auto">
          <a:xfrm flipH="1">
            <a:off x="4221163" y="4899026"/>
            <a:ext cx="1917700" cy="2063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4101" name="Rectangle 3"/>
          <p:cNvSpPr>
            <a:spLocks noGrp="1" noChangeArrowheads="1"/>
          </p:cNvSpPr>
          <p:nvPr>
            <p:ph type="title"/>
          </p:nvPr>
        </p:nvSpPr>
        <p:spPr/>
        <p:txBody>
          <a:bodyPr/>
          <a:lstStyle/>
          <a:p>
            <a:pPr eaLnBrk="1" hangingPunct="1"/>
            <a:r>
              <a:rPr lang="en-US" altLang="en-US"/>
              <a:t>Analysis</a:t>
            </a:r>
          </a:p>
        </p:txBody>
      </p:sp>
      <p:cxnSp>
        <p:nvCxnSpPr>
          <p:cNvPr id="4102" name="AutoShape 5"/>
          <p:cNvCxnSpPr>
            <a:cxnSpLocks noChangeShapeType="1"/>
            <a:stCxn id="4131" idx="3"/>
            <a:endCxn id="4132" idx="7"/>
          </p:cNvCxnSpPr>
          <p:nvPr/>
        </p:nvCxnSpPr>
        <p:spPr bwMode="auto">
          <a:xfrm flipH="1">
            <a:off x="3160713" y="5326063"/>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3" name="AutoShape 6"/>
          <p:cNvCxnSpPr>
            <a:cxnSpLocks noChangeShapeType="1"/>
            <a:stCxn id="4139" idx="1"/>
            <a:endCxn id="4131" idx="5"/>
          </p:cNvCxnSpPr>
          <p:nvPr/>
        </p:nvCxnSpPr>
        <p:spPr bwMode="auto">
          <a:xfrm flipH="1" flipV="1">
            <a:off x="4221163" y="5326064"/>
            <a:ext cx="857250" cy="2365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4" name="AutoShape 7"/>
          <p:cNvCxnSpPr>
            <a:cxnSpLocks noChangeShapeType="1"/>
            <a:stCxn id="4135" idx="0"/>
            <a:endCxn id="4133" idx="5"/>
          </p:cNvCxnSpPr>
          <p:nvPr/>
        </p:nvCxnSpPr>
        <p:spPr bwMode="auto">
          <a:xfrm flipH="1" flipV="1">
            <a:off x="3684589" y="6238875"/>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5" name="AutoShape 8"/>
          <p:cNvCxnSpPr>
            <a:cxnSpLocks noChangeShapeType="1"/>
            <a:stCxn id="4134" idx="0"/>
            <a:endCxn id="4133" idx="3"/>
          </p:cNvCxnSpPr>
          <p:nvPr/>
        </p:nvCxnSpPr>
        <p:spPr bwMode="auto">
          <a:xfrm flipV="1">
            <a:off x="3324226" y="6238875"/>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6" name="AutoShape 9"/>
          <p:cNvCxnSpPr>
            <a:cxnSpLocks noChangeShapeType="1"/>
            <a:stCxn id="4136" idx="7"/>
            <a:endCxn id="4132" idx="3"/>
          </p:cNvCxnSpPr>
          <p:nvPr/>
        </p:nvCxnSpPr>
        <p:spPr bwMode="auto">
          <a:xfrm flipV="1">
            <a:off x="2638426"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7" name="AutoShape 10"/>
          <p:cNvCxnSpPr>
            <a:cxnSpLocks noChangeShapeType="1"/>
            <a:stCxn id="4133" idx="1"/>
            <a:endCxn id="4132" idx="5"/>
          </p:cNvCxnSpPr>
          <p:nvPr/>
        </p:nvCxnSpPr>
        <p:spPr bwMode="auto">
          <a:xfrm flipH="1" flipV="1">
            <a:off x="3160714"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8" name="AutoShape 11"/>
          <p:cNvCxnSpPr>
            <a:cxnSpLocks noChangeShapeType="1"/>
            <a:stCxn id="4138" idx="0"/>
            <a:endCxn id="4136" idx="5"/>
          </p:cNvCxnSpPr>
          <p:nvPr/>
        </p:nvCxnSpPr>
        <p:spPr bwMode="auto">
          <a:xfrm flipH="1" flipV="1">
            <a:off x="263842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09" name="AutoShape 12"/>
          <p:cNvCxnSpPr>
            <a:cxnSpLocks noChangeShapeType="1"/>
            <a:stCxn id="4137" idx="0"/>
            <a:endCxn id="4136" idx="3"/>
          </p:cNvCxnSpPr>
          <p:nvPr/>
        </p:nvCxnSpPr>
        <p:spPr bwMode="auto">
          <a:xfrm flipV="1">
            <a:off x="227647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10" name="AutoShape 13"/>
          <p:cNvCxnSpPr>
            <a:cxnSpLocks noChangeShapeType="1"/>
            <a:stCxn id="4142" idx="0"/>
            <a:endCxn id="4140" idx="5"/>
          </p:cNvCxnSpPr>
          <p:nvPr/>
        </p:nvCxnSpPr>
        <p:spPr bwMode="auto">
          <a:xfrm flipH="1" flipV="1">
            <a:off x="58039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11" name="AutoShape 14"/>
          <p:cNvCxnSpPr>
            <a:cxnSpLocks noChangeShapeType="1"/>
            <a:stCxn id="4141" idx="0"/>
            <a:endCxn id="4140" idx="3"/>
          </p:cNvCxnSpPr>
          <p:nvPr/>
        </p:nvCxnSpPr>
        <p:spPr bwMode="auto">
          <a:xfrm flipV="1">
            <a:off x="54435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12" name="AutoShape 15"/>
          <p:cNvCxnSpPr>
            <a:cxnSpLocks noChangeShapeType="1"/>
            <a:stCxn id="4143" idx="7"/>
            <a:endCxn id="4139" idx="3"/>
          </p:cNvCxnSpPr>
          <p:nvPr/>
        </p:nvCxnSpPr>
        <p:spPr bwMode="auto">
          <a:xfrm flipV="1">
            <a:off x="47577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13" name="AutoShape 16"/>
          <p:cNvCxnSpPr>
            <a:cxnSpLocks noChangeShapeType="1"/>
            <a:stCxn id="4140" idx="1"/>
            <a:endCxn id="4139" idx="5"/>
          </p:cNvCxnSpPr>
          <p:nvPr/>
        </p:nvCxnSpPr>
        <p:spPr bwMode="auto">
          <a:xfrm flipH="1" flipV="1">
            <a:off x="52800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14" name="AutoShape 17"/>
          <p:cNvCxnSpPr>
            <a:cxnSpLocks noChangeShapeType="1"/>
            <a:stCxn id="4145" idx="0"/>
            <a:endCxn id="4143" idx="5"/>
          </p:cNvCxnSpPr>
          <p:nvPr/>
        </p:nvCxnSpPr>
        <p:spPr bwMode="auto">
          <a:xfrm flipH="1" flipV="1">
            <a:off x="47577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15" name="AutoShape 18"/>
          <p:cNvCxnSpPr>
            <a:cxnSpLocks noChangeShapeType="1"/>
            <a:stCxn id="4144" idx="0"/>
            <a:endCxn id="4143" idx="3"/>
          </p:cNvCxnSpPr>
          <p:nvPr/>
        </p:nvCxnSpPr>
        <p:spPr bwMode="auto">
          <a:xfrm flipV="1">
            <a:off x="43957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16" name="AutoShape 19"/>
          <p:cNvCxnSpPr>
            <a:cxnSpLocks noChangeShapeType="1"/>
            <a:stCxn id="4146" idx="5"/>
            <a:endCxn id="4147" idx="1"/>
          </p:cNvCxnSpPr>
          <p:nvPr/>
        </p:nvCxnSpPr>
        <p:spPr bwMode="auto">
          <a:xfrm>
            <a:off x="6340475" y="4899026"/>
            <a:ext cx="1917700" cy="2079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17" name="AutoShape 20"/>
          <p:cNvCxnSpPr>
            <a:cxnSpLocks noChangeShapeType="1"/>
            <a:stCxn id="4147" idx="3"/>
            <a:endCxn id="4148" idx="7"/>
          </p:cNvCxnSpPr>
          <p:nvPr/>
        </p:nvCxnSpPr>
        <p:spPr bwMode="auto">
          <a:xfrm flipH="1">
            <a:off x="7400925" y="5327650"/>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18" name="AutoShape 21"/>
          <p:cNvCxnSpPr>
            <a:cxnSpLocks noChangeShapeType="1"/>
            <a:stCxn id="4155" idx="1"/>
            <a:endCxn id="4147" idx="5"/>
          </p:cNvCxnSpPr>
          <p:nvPr/>
        </p:nvCxnSpPr>
        <p:spPr bwMode="auto">
          <a:xfrm flipH="1" flipV="1">
            <a:off x="8461375" y="5327650"/>
            <a:ext cx="857250" cy="2365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19" name="AutoShape 22"/>
          <p:cNvCxnSpPr>
            <a:cxnSpLocks noChangeShapeType="1"/>
            <a:stCxn id="4151" idx="0"/>
            <a:endCxn id="4149" idx="5"/>
          </p:cNvCxnSpPr>
          <p:nvPr/>
        </p:nvCxnSpPr>
        <p:spPr bwMode="auto">
          <a:xfrm flipH="1" flipV="1">
            <a:off x="79248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0" name="AutoShape 23"/>
          <p:cNvCxnSpPr>
            <a:cxnSpLocks noChangeShapeType="1"/>
            <a:stCxn id="4150" idx="0"/>
            <a:endCxn id="4149" idx="3"/>
          </p:cNvCxnSpPr>
          <p:nvPr/>
        </p:nvCxnSpPr>
        <p:spPr bwMode="auto">
          <a:xfrm flipV="1">
            <a:off x="75644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1" name="AutoShape 24"/>
          <p:cNvCxnSpPr>
            <a:cxnSpLocks noChangeShapeType="1"/>
            <a:stCxn id="4152" idx="7"/>
            <a:endCxn id="4148" idx="3"/>
          </p:cNvCxnSpPr>
          <p:nvPr/>
        </p:nvCxnSpPr>
        <p:spPr bwMode="auto">
          <a:xfrm flipV="1">
            <a:off x="68786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2" name="AutoShape 25"/>
          <p:cNvCxnSpPr>
            <a:cxnSpLocks noChangeShapeType="1"/>
            <a:stCxn id="4149" idx="1"/>
            <a:endCxn id="4148" idx="5"/>
          </p:cNvCxnSpPr>
          <p:nvPr/>
        </p:nvCxnSpPr>
        <p:spPr bwMode="auto">
          <a:xfrm flipH="1" flipV="1">
            <a:off x="74009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3" name="AutoShape 26"/>
          <p:cNvCxnSpPr>
            <a:cxnSpLocks noChangeShapeType="1"/>
            <a:stCxn id="4154" idx="0"/>
            <a:endCxn id="4152" idx="5"/>
          </p:cNvCxnSpPr>
          <p:nvPr/>
        </p:nvCxnSpPr>
        <p:spPr bwMode="auto">
          <a:xfrm flipH="1" flipV="1">
            <a:off x="68786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4" name="AutoShape 27"/>
          <p:cNvCxnSpPr>
            <a:cxnSpLocks noChangeShapeType="1"/>
            <a:stCxn id="4153" idx="0"/>
            <a:endCxn id="4152" idx="3"/>
          </p:cNvCxnSpPr>
          <p:nvPr/>
        </p:nvCxnSpPr>
        <p:spPr bwMode="auto">
          <a:xfrm flipV="1">
            <a:off x="65166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5" name="AutoShape 28"/>
          <p:cNvCxnSpPr>
            <a:cxnSpLocks noChangeShapeType="1"/>
            <a:stCxn id="4158" idx="0"/>
            <a:endCxn id="4156" idx="5"/>
          </p:cNvCxnSpPr>
          <p:nvPr/>
        </p:nvCxnSpPr>
        <p:spPr bwMode="auto">
          <a:xfrm flipH="1" flipV="1">
            <a:off x="10044114" y="62420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6" name="AutoShape 29"/>
          <p:cNvCxnSpPr>
            <a:cxnSpLocks noChangeShapeType="1"/>
            <a:stCxn id="4157" idx="0"/>
            <a:endCxn id="4156" idx="3"/>
          </p:cNvCxnSpPr>
          <p:nvPr/>
        </p:nvCxnSpPr>
        <p:spPr bwMode="auto">
          <a:xfrm flipV="1">
            <a:off x="9683751" y="6242050"/>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7" name="AutoShape 30"/>
          <p:cNvCxnSpPr>
            <a:cxnSpLocks noChangeShapeType="1"/>
            <a:stCxn id="4159" idx="7"/>
            <a:endCxn id="4155" idx="3"/>
          </p:cNvCxnSpPr>
          <p:nvPr/>
        </p:nvCxnSpPr>
        <p:spPr bwMode="auto">
          <a:xfrm flipV="1">
            <a:off x="8997951"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8" name="AutoShape 31"/>
          <p:cNvCxnSpPr>
            <a:cxnSpLocks noChangeShapeType="1"/>
            <a:stCxn id="4156" idx="1"/>
            <a:endCxn id="4155" idx="5"/>
          </p:cNvCxnSpPr>
          <p:nvPr/>
        </p:nvCxnSpPr>
        <p:spPr bwMode="auto">
          <a:xfrm flipH="1" flipV="1">
            <a:off x="9520239"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29" name="AutoShape 32"/>
          <p:cNvCxnSpPr>
            <a:cxnSpLocks noChangeShapeType="1"/>
            <a:stCxn id="4161" idx="0"/>
            <a:endCxn id="4159" idx="5"/>
          </p:cNvCxnSpPr>
          <p:nvPr/>
        </p:nvCxnSpPr>
        <p:spPr bwMode="auto">
          <a:xfrm flipH="1" flipV="1">
            <a:off x="899795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4130" name="AutoShape 33"/>
          <p:cNvCxnSpPr>
            <a:cxnSpLocks noChangeShapeType="1"/>
            <a:stCxn id="4160" idx="0"/>
            <a:endCxn id="4159" idx="3"/>
          </p:cNvCxnSpPr>
          <p:nvPr/>
        </p:nvCxnSpPr>
        <p:spPr bwMode="auto">
          <a:xfrm flipV="1">
            <a:off x="863600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4131" name="Oval 34"/>
          <p:cNvSpPr>
            <a:spLocks noChangeArrowheads="1"/>
          </p:cNvSpPr>
          <p:nvPr/>
        </p:nvSpPr>
        <p:spPr bwMode="auto">
          <a:xfrm>
            <a:off x="3976688" y="5073651"/>
            <a:ext cx="285750" cy="284163"/>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32" name="Oval 35"/>
          <p:cNvSpPr>
            <a:spLocks noChangeArrowheads="1"/>
          </p:cNvSpPr>
          <p:nvPr/>
        </p:nvSpPr>
        <p:spPr bwMode="auto">
          <a:xfrm>
            <a:off x="2917826" y="55292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33" name="Oval 36"/>
          <p:cNvSpPr>
            <a:spLocks noChangeArrowheads="1"/>
          </p:cNvSpPr>
          <p:nvPr/>
        </p:nvSpPr>
        <p:spPr bwMode="auto">
          <a:xfrm>
            <a:off x="3440113" y="5984875"/>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34" name="Rectangle 37"/>
          <p:cNvSpPr>
            <a:spLocks noChangeAspect="1" noChangeArrowheads="1"/>
          </p:cNvSpPr>
          <p:nvPr/>
        </p:nvSpPr>
        <p:spPr bwMode="auto">
          <a:xfrm>
            <a:off x="322103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35" name="Rectangle 38"/>
          <p:cNvSpPr>
            <a:spLocks noChangeAspect="1" noChangeArrowheads="1"/>
          </p:cNvSpPr>
          <p:nvPr/>
        </p:nvSpPr>
        <p:spPr bwMode="auto">
          <a:xfrm>
            <a:off x="3741739" y="6497639"/>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36" name="Oval 39"/>
          <p:cNvSpPr>
            <a:spLocks noChangeArrowheads="1"/>
          </p:cNvSpPr>
          <p:nvPr/>
        </p:nvSpPr>
        <p:spPr bwMode="auto">
          <a:xfrm>
            <a:off x="2395538" y="5984875"/>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37" name="Rectangle 40"/>
          <p:cNvSpPr>
            <a:spLocks noChangeAspect="1" noChangeArrowheads="1"/>
          </p:cNvSpPr>
          <p:nvPr/>
        </p:nvSpPr>
        <p:spPr bwMode="auto">
          <a:xfrm>
            <a:off x="217328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38" name="Rectangle 41"/>
          <p:cNvSpPr>
            <a:spLocks noChangeAspect="1" noChangeArrowheads="1"/>
          </p:cNvSpPr>
          <p:nvPr/>
        </p:nvSpPr>
        <p:spPr bwMode="auto">
          <a:xfrm>
            <a:off x="2695575" y="649763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39" name="Oval 42"/>
          <p:cNvSpPr>
            <a:spLocks noChangeArrowheads="1"/>
          </p:cNvSpPr>
          <p:nvPr/>
        </p:nvSpPr>
        <p:spPr bwMode="auto">
          <a:xfrm>
            <a:off x="50371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40" name="Oval 43"/>
          <p:cNvSpPr>
            <a:spLocks noChangeArrowheads="1"/>
          </p:cNvSpPr>
          <p:nvPr/>
        </p:nvSpPr>
        <p:spPr bwMode="auto">
          <a:xfrm>
            <a:off x="55594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41" name="Rectangle 44"/>
          <p:cNvSpPr>
            <a:spLocks noChangeAspect="1" noChangeArrowheads="1"/>
          </p:cNvSpPr>
          <p:nvPr/>
        </p:nvSpPr>
        <p:spPr bwMode="auto">
          <a:xfrm>
            <a:off x="53403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42" name="Rectangle 45"/>
          <p:cNvSpPr>
            <a:spLocks noChangeAspect="1" noChangeArrowheads="1"/>
          </p:cNvSpPr>
          <p:nvPr/>
        </p:nvSpPr>
        <p:spPr bwMode="auto">
          <a:xfrm>
            <a:off x="58610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43" name="Oval 46"/>
          <p:cNvSpPr>
            <a:spLocks noChangeArrowheads="1"/>
          </p:cNvSpPr>
          <p:nvPr/>
        </p:nvSpPr>
        <p:spPr bwMode="auto">
          <a:xfrm>
            <a:off x="45148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44" name="Rectangle 47"/>
          <p:cNvSpPr>
            <a:spLocks noChangeAspect="1" noChangeArrowheads="1"/>
          </p:cNvSpPr>
          <p:nvPr/>
        </p:nvSpPr>
        <p:spPr bwMode="auto">
          <a:xfrm>
            <a:off x="42926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45" name="Rectangle 48"/>
          <p:cNvSpPr>
            <a:spLocks noChangeAspect="1" noChangeArrowheads="1"/>
          </p:cNvSpPr>
          <p:nvPr/>
        </p:nvSpPr>
        <p:spPr bwMode="auto">
          <a:xfrm>
            <a:off x="48148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46" name="Oval 49"/>
          <p:cNvSpPr>
            <a:spLocks noChangeArrowheads="1"/>
          </p:cNvSpPr>
          <p:nvPr/>
        </p:nvSpPr>
        <p:spPr bwMode="auto">
          <a:xfrm>
            <a:off x="6096000" y="4646613"/>
            <a:ext cx="287338"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47" name="Oval 50"/>
          <p:cNvSpPr>
            <a:spLocks noChangeArrowheads="1"/>
          </p:cNvSpPr>
          <p:nvPr/>
        </p:nvSpPr>
        <p:spPr bwMode="auto">
          <a:xfrm>
            <a:off x="8216900" y="5075238"/>
            <a:ext cx="285750"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48" name="Oval 51"/>
          <p:cNvSpPr>
            <a:spLocks noChangeArrowheads="1"/>
          </p:cNvSpPr>
          <p:nvPr/>
        </p:nvSpPr>
        <p:spPr bwMode="auto">
          <a:xfrm>
            <a:off x="71580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49" name="Oval 52"/>
          <p:cNvSpPr>
            <a:spLocks noChangeArrowheads="1"/>
          </p:cNvSpPr>
          <p:nvPr/>
        </p:nvSpPr>
        <p:spPr bwMode="auto">
          <a:xfrm>
            <a:off x="76803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50" name="Rectangle 53"/>
          <p:cNvSpPr>
            <a:spLocks noChangeAspect="1" noChangeArrowheads="1"/>
          </p:cNvSpPr>
          <p:nvPr/>
        </p:nvSpPr>
        <p:spPr bwMode="auto">
          <a:xfrm>
            <a:off x="74612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51" name="Rectangle 54"/>
          <p:cNvSpPr>
            <a:spLocks noChangeAspect="1" noChangeArrowheads="1"/>
          </p:cNvSpPr>
          <p:nvPr/>
        </p:nvSpPr>
        <p:spPr bwMode="auto">
          <a:xfrm>
            <a:off x="79819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52" name="Oval 55"/>
          <p:cNvSpPr>
            <a:spLocks noChangeArrowheads="1"/>
          </p:cNvSpPr>
          <p:nvPr/>
        </p:nvSpPr>
        <p:spPr bwMode="auto">
          <a:xfrm>
            <a:off x="66357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53" name="Rectangle 56"/>
          <p:cNvSpPr>
            <a:spLocks noChangeAspect="1" noChangeArrowheads="1"/>
          </p:cNvSpPr>
          <p:nvPr/>
        </p:nvSpPr>
        <p:spPr bwMode="auto">
          <a:xfrm>
            <a:off x="64135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54" name="Rectangle 57"/>
          <p:cNvSpPr>
            <a:spLocks noChangeAspect="1" noChangeArrowheads="1"/>
          </p:cNvSpPr>
          <p:nvPr/>
        </p:nvSpPr>
        <p:spPr bwMode="auto">
          <a:xfrm>
            <a:off x="69357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55" name="Oval 58"/>
          <p:cNvSpPr>
            <a:spLocks noChangeArrowheads="1"/>
          </p:cNvSpPr>
          <p:nvPr/>
        </p:nvSpPr>
        <p:spPr bwMode="auto">
          <a:xfrm>
            <a:off x="9277351" y="5532438"/>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56" name="Oval 59"/>
          <p:cNvSpPr>
            <a:spLocks noChangeArrowheads="1"/>
          </p:cNvSpPr>
          <p:nvPr/>
        </p:nvSpPr>
        <p:spPr bwMode="auto">
          <a:xfrm>
            <a:off x="9799638" y="5988050"/>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57" name="Rectangle 60"/>
          <p:cNvSpPr>
            <a:spLocks noChangeAspect="1" noChangeArrowheads="1"/>
          </p:cNvSpPr>
          <p:nvPr/>
        </p:nvSpPr>
        <p:spPr bwMode="auto">
          <a:xfrm>
            <a:off x="958056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58" name="Rectangle 61"/>
          <p:cNvSpPr>
            <a:spLocks noChangeAspect="1" noChangeArrowheads="1"/>
          </p:cNvSpPr>
          <p:nvPr/>
        </p:nvSpPr>
        <p:spPr bwMode="auto">
          <a:xfrm>
            <a:off x="10101264" y="65008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59" name="Oval 62"/>
          <p:cNvSpPr>
            <a:spLocks noChangeArrowheads="1"/>
          </p:cNvSpPr>
          <p:nvPr/>
        </p:nvSpPr>
        <p:spPr bwMode="auto">
          <a:xfrm>
            <a:off x="8755063" y="59880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4160" name="Rectangle 63"/>
          <p:cNvSpPr>
            <a:spLocks noChangeAspect="1" noChangeArrowheads="1"/>
          </p:cNvSpPr>
          <p:nvPr/>
        </p:nvSpPr>
        <p:spPr bwMode="auto">
          <a:xfrm>
            <a:off x="853281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4161" name="Rectangle 64"/>
          <p:cNvSpPr>
            <a:spLocks noChangeAspect="1" noChangeArrowheads="1"/>
          </p:cNvSpPr>
          <p:nvPr/>
        </p:nvSpPr>
        <p:spPr bwMode="auto">
          <a:xfrm>
            <a:off x="9055100" y="65008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cxnSp>
        <p:nvCxnSpPr>
          <p:cNvPr id="66" name="Straight Arrow Connector 65"/>
          <p:cNvCxnSpPr/>
          <p:nvPr/>
        </p:nvCxnSpPr>
        <p:spPr>
          <a:xfrm>
            <a:off x="2209800" y="5638800"/>
            <a:ext cx="609600" cy="0"/>
          </a:xfrm>
          <a:prstGeom prst="straightConnector1">
            <a:avLst/>
          </a:prstGeom>
          <a:ln w="254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aphicFrame>
        <p:nvGraphicFramePr>
          <p:cNvPr id="4098" name="Object 2"/>
          <p:cNvGraphicFramePr>
            <a:graphicFrameLocks noChangeAspect="1"/>
          </p:cNvGraphicFramePr>
          <p:nvPr/>
        </p:nvGraphicFramePr>
        <p:xfrm>
          <a:off x="1849438" y="5462588"/>
          <a:ext cx="304800" cy="381000"/>
        </p:xfrm>
        <a:graphic>
          <a:graphicData uri="http://schemas.openxmlformats.org/presentationml/2006/ole">
            <mc:AlternateContent xmlns:mc="http://schemas.openxmlformats.org/markup-compatibility/2006">
              <mc:Choice xmlns:v="urn:schemas-microsoft-com:vml" Requires="v">
                <p:oleObj name="Equation" r:id="rId2" imgW="152280" imgH="190440" progId="Equation.3">
                  <p:embed/>
                </p:oleObj>
              </mc:Choice>
              <mc:Fallback>
                <p:oleObj name="Equation" r:id="rId2" imgW="152280" imgH="190440" progId="Equation.3">
                  <p:embed/>
                  <p:pic>
                    <p:nvPicPr>
                      <p:cNvPr id="4098"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9438" y="5462588"/>
                        <a:ext cx="3048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63" name="Content Placeholder 68"/>
          <p:cNvSpPr>
            <a:spLocks noGrp="1"/>
          </p:cNvSpPr>
          <p:nvPr>
            <p:ph idx="1"/>
          </p:nvPr>
        </p:nvSpPr>
        <p:spPr/>
        <p:txBody>
          <a:bodyPr/>
          <a:lstStyle/>
          <a:p>
            <a:pPr eaLnBrk="1" hangingPunct="1"/>
            <a:endParaRPr lang="en-US" altLang="en-US"/>
          </a:p>
        </p:txBody>
      </p:sp>
      <p:sp>
        <p:nvSpPr>
          <p:cNvPr id="4164" name="Rectangle 4" descr="Rectangle: Click to edit Master text styles&#10;Second level&#10;Third level&#10;Fourth level&#10;Fifth level"/>
          <p:cNvSpPr txBox="1">
            <a:spLocks noChangeArrowheads="1"/>
          </p:cNvSpPr>
          <p:nvPr/>
        </p:nvSpPr>
        <p:spPr bwMode="auto">
          <a:xfrm>
            <a:off x="2209800" y="1600200"/>
            <a:ext cx="8001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Times" panose="02020603050405020304" pitchFamily="18" charset="0"/>
              <a:buChar char="•"/>
            </a:pPr>
            <a:r>
              <a:rPr lang="en-US" altLang="en-US" sz="2400">
                <a:latin typeface="Calibri" panose="020F0502020204030204" pitchFamily="34" charset="0"/>
              </a:rPr>
              <a:t>At each level we insert      nodes</a:t>
            </a:r>
          </a:p>
          <a:p>
            <a:pPr lvl="1" eaLnBrk="1" hangingPunct="1">
              <a:spcBef>
                <a:spcPct val="20000"/>
              </a:spcBef>
              <a:buFont typeface="Times" panose="02020603050405020304" pitchFamily="18" charset="0"/>
              <a:buChar char="•"/>
            </a:pPr>
            <a:r>
              <a:rPr lang="en-US" altLang="en-US" sz="2000">
                <a:latin typeface="Calibri" panose="020F0502020204030204" pitchFamily="34" charset="0"/>
              </a:rPr>
              <a:t>Each node can generate h-i swaps</a:t>
            </a:r>
          </a:p>
        </p:txBody>
      </p:sp>
      <p:graphicFrame>
        <p:nvGraphicFramePr>
          <p:cNvPr id="4099" name="Object 4"/>
          <p:cNvGraphicFramePr>
            <a:graphicFrameLocks noChangeAspect="1"/>
          </p:cNvGraphicFramePr>
          <p:nvPr/>
        </p:nvGraphicFramePr>
        <p:xfrm>
          <a:off x="5472114" y="1581150"/>
          <a:ext cx="319087" cy="400050"/>
        </p:xfrm>
        <a:graphic>
          <a:graphicData uri="http://schemas.openxmlformats.org/presentationml/2006/ole">
            <mc:AlternateContent xmlns:mc="http://schemas.openxmlformats.org/markup-compatibility/2006">
              <mc:Choice xmlns:v="urn:schemas-microsoft-com:vml" Requires="v">
                <p:oleObj name="Equation" r:id="rId4" imgW="152280" imgH="190440" progId="Equation.3">
                  <p:embed/>
                </p:oleObj>
              </mc:Choice>
              <mc:Fallback>
                <p:oleObj name="Equation" r:id="rId4" imgW="152280" imgH="190440" progId="Equation.3">
                  <p:embed/>
                  <p:pic>
                    <p:nvPicPr>
                      <p:cNvPr id="4099"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2114" y="1581150"/>
                        <a:ext cx="319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26956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5124" name="AutoShape 2"/>
          <p:cNvCxnSpPr>
            <a:cxnSpLocks noChangeShapeType="1"/>
            <a:stCxn id="5170" idx="3"/>
            <a:endCxn id="5155" idx="7"/>
          </p:cNvCxnSpPr>
          <p:nvPr/>
        </p:nvCxnSpPr>
        <p:spPr bwMode="auto">
          <a:xfrm flipH="1">
            <a:off x="4221163" y="4899026"/>
            <a:ext cx="1917700" cy="2063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5125" name="Rectangle 3"/>
          <p:cNvSpPr>
            <a:spLocks noGrp="1" noChangeArrowheads="1"/>
          </p:cNvSpPr>
          <p:nvPr>
            <p:ph type="title"/>
          </p:nvPr>
        </p:nvSpPr>
        <p:spPr/>
        <p:txBody>
          <a:bodyPr/>
          <a:lstStyle/>
          <a:p>
            <a:pPr eaLnBrk="1" hangingPunct="1"/>
            <a:r>
              <a:rPr lang="en-US" altLang="en-US"/>
              <a:t>Analysis</a:t>
            </a:r>
          </a:p>
        </p:txBody>
      </p:sp>
      <p:cxnSp>
        <p:nvCxnSpPr>
          <p:cNvPr id="5126" name="AutoShape 5"/>
          <p:cNvCxnSpPr>
            <a:cxnSpLocks noChangeShapeType="1"/>
            <a:stCxn id="5155" idx="3"/>
            <a:endCxn id="5156" idx="7"/>
          </p:cNvCxnSpPr>
          <p:nvPr/>
        </p:nvCxnSpPr>
        <p:spPr bwMode="auto">
          <a:xfrm flipH="1">
            <a:off x="3160713" y="5326063"/>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27" name="AutoShape 6"/>
          <p:cNvCxnSpPr>
            <a:cxnSpLocks noChangeShapeType="1"/>
            <a:stCxn id="5163" idx="1"/>
            <a:endCxn id="5155" idx="5"/>
          </p:cNvCxnSpPr>
          <p:nvPr/>
        </p:nvCxnSpPr>
        <p:spPr bwMode="auto">
          <a:xfrm flipH="1" flipV="1">
            <a:off x="4221163" y="5326064"/>
            <a:ext cx="857250" cy="2365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28" name="AutoShape 7"/>
          <p:cNvCxnSpPr>
            <a:cxnSpLocks noChangeShapeType="1"/>
            <a:stCxn id="5159" idx="0"/>
            <a:endCxn id="5157" idx="5"/>
          </p:cNvCxnSpPr>
          <p:nvPr/>
        </p:nvCxnSpPr>
        <p:spPr bwMode="auto">
          <a:xfrm flipH="1" flipV="1">
            <a:off x="3684589" y="6238875"/>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29" name="AutoShape 8"/>
          <p:cNvCxnSpPr>
            <a:cxnSpLocks noChangeShapeType="1"/>
            <a:stCxn id="5158" idx="0"/>
            <a:endCxn id="5157" idx="3"/>
          </p:cNvCxnSpPr>
          <p:nvPr/>
        </p:nvCxnSpPr>
        <p:spPr bwMode="auto">
          <a:xfrm flipV="1">
            <a:off x="3324226" y="6238875"/>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30" name="AutoShape 9"/>
          <p:cNvCxnSpPr>
            <a:cxnSpLocks noChangeShapeType="1"/>
            <a:stCxn id="5160" idx="7"/>
            <a:endCxn id="5156" idx="3"/>
          </p:cNvCxnSpPr>
          <p:nvPr/>
        </p:nvCxnSpPr>
        <p:spPr bwMode="auto">
          <a:xfrm flipV="1">
            <a:off x="2638426"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31" name="AutoShape 10"/>
          <p:cNvCxnSpPr>
            <a:cxnSpLocks noChangeShapeType="1"/>
            <a:stCxn id="5157" idx="1"/>
            <a:endCxn id="5156" idx="5"/>
          </p:cNvCxnSpPr>
          <p:nvPr/>
        </p:nvCxnSpPr>
        <p:spPr bwMode="auto">
          <a:xfrm flipH="1" flipV="1">
            <a:off x="3160714"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32" name="AutoShape 11"/>
          <p:cNvCxnSpPr>
            <a:cxnSpLocks noChangeShapeType="1"/>
            <a:stCxn id="5162" idx="0"/>
            <a:endCxn id="5160" idx="5"/>
          </p:cNvCxnSpPr>
          <p:nvPr/>
        </p:nvCxnSpPr>
        <p:spPr bwMode="auto">
          <a:xfrm flipH="1" flipV="1">
            <a:off x="263842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33" name="AutoShape 12"/>
          <p:cNvCxnSpPr>
            <a:cxnSpLocks noChangeShapeType="1"/>
            <a:stCxn id="5161" idx="0"/>
            <a:endCxn id="5160" idx="3"/>
          </p:cNvCxnSpPr>
          <p:nvPr/>
        </p:nvCxnSpPr>
        <p:spPr bwMode="auto">
          <a:xfrm flipV="1">
            <a:off x="227647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34" name="AutoShape 13"/>
          <p:cNvCxnSpPr>
            <a:cxnSpLocks noChangeShapeType="1"/>
            <a:stCxn id="5166" idx="0"/>
            <a:endCxn id="5164" idx="5"/>
          </p:cNvCxnSpPr>
          <p:nvPr/>
        </p:nvCxnSpPr>
        <p:spPr bwMode="auto">
          <a:xfrm flipH="1" flipV="1">
            <a:off x="58039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35" name="AutoShape 14"/>
          <p:cNvCxnSpPr>
            <a:cxnSpLocks noChangeShapeType="1"/>
            <a:stCxn id="5165" idx="0"/>
            <a:endCxn id="5164" idx="3"/>
          </p:cNvCxnSpPr>
          <p:nvPr/>
        </p:nvCxnSpPr>
        <p:spPr bwMode="auto">
          <a:xfrm flipV="1">
            <a:off x="54435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36" name="AutoShape 15"/>
          <p:cNvCxnSpPr>
            <a:cxnSpLocks noChangeShapeType="1"/>
            <a:stCxn id="5167" idx="7"/>
            <a:endCxn id="5163" idx="3"/>
          </p:cNvCxnSpPr>
          <p:nvPr/>
        </p:nvCxnSpPr>
        <p:spPr bwMode="auto">
          <a:xfrm flipV="1">
            <a:off x="47577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37" name="AutoShape 16"/>
          <p:cNvCxnSpPr>
            <a:cxnSpLocks noChangeShapeType="1"/>
            <a:stCxn id="5164" idx="1"/>
            <a:endCxn id="5163" idx="5"/>
          </p:cNvCxnSpPr>
          <p:nvPr/>
        </p:nvCxnSpPr>
        <p:spPr bwMode="auto">
          <a:xfrm flipH="1" flipV="1">
            <a:off x="52800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38" name="AutoShape 17"/>
          <p:cNvCxnSpPr>
            <a:cxnSpLocks noChangeShapeType="1"/>
            <a:stCxn id="5169" idx="0"/>
            <a:endCxn id="5167" idx="5"/>
          </p:cNvCxnSpPr>
          <p:nvPr/>
        </p:nvCxnSpPr>
        <p:spPr bwMode="auto">
          <a:xfrm flipH="1" flipV="1">
            <a:off x="47577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39" name="AutoShape 18"/>
          <p:cNvCxnSpPr>
            <a:cxnSpLocks noChangeShapeType="1"/>
            <a:stCxn id="5168" idx="0"/>
            <a:endCxn id="5167" idx="3"/>
          </p:cNvCxnSpPr>
          <p:nvPr/>
        </p:nvCxnSpPr>
        <p:spPr bwMode="auto">
          <a:xfrm flipV="1">
            <a:off x="43957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40" name="AutoShape 19"/>
          <p:cNvCxnSpPr>
            <a:cxnSpLocks noChangeShapeType="1"/>
            <a:stCxn id="5170" idx="5"/>
            <a:endCxn id="5171" idx="1"/>
          </p:cNvCxnSpPr>
          <p:nvPr/>
        </p:nvCxnSpPr>
        <p:spPr bwMode="auto">
          <a:xfrm>
            <a:off x="6340475" y="4899026"/>
            <a:ext cx="1917700" cy="2079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41" name="AutoShape 20"/>
          <p:cNvCxnSpPr>
            <a:cxnSpLocks noChangeShapeType="1"/>
            <a:stCxn id="5171" idx="3"/>
            <a:endCxn id="5172" idx="7"/>
          </p:cNvCxnSpPr>
          <p:nvPr/>
        </p:nvCxnSpPr>
        <p:spPr bwMode="auto">
          <a:xfrm flipH="1">
            <a:off x="7400925" y="5327650"/>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42" name="AutoShape 21"/>
          <p:cNvCxnSpPr>
            <a:cxnSpLocks noChangeShapeType="1"/>
            <a:stCxn id="5179" idx="1"/>
            <a:endCxn id="5171" idx="5"/>
          </p:cNvCxnSpPr>
          <p:nvPr/>
        </p:nvCxnSpPr>
        <p:spPr bwMode="auto">
          <a:xfrm flipH="1" flipV="1">
            <a:off x="8461375" y="5327650"/>
            <a:ext cx="857250" cy="2365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43" name="AutoShape 22"/>
          <p:cNvCxnSpPr>
            <a:cxnSpLocks noChangeShapeType="1"/>
            <a:stCxn id="5175" idx="0"/>
            <a:endCxn id="5173" idx="5"/>
          </p:cNvCxnSpPr>
          <p:nvPr/>
        </p:nvCxnSpPr>
        <p:spPr bwMode="auto">
          <a:xfrm flipH="1" flipV="1">
            <a:off x="79248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44" name="AutoShape 23"/>
          <p:cNvCxnSpPr>
            <a:cxnSpLocks noChangeShapeType="1"/>
            <a:stCxn id="5174" idx="0"/>
            <a:endCxn id="5173" idx="3"/>
          </p:cNvCxnSpPr>
          <p:nvPr/>
        </p:nvCxnSpPr>
        <p:spPr bwMode="auto">
          <a:xfrm flipV="1">
            <a:off x="75644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45" name="AutoShape 24"/>
          <p:cNvCxnSpPr>
            <a:cxnSpLocks noChangeShapeType="1"/>
            <a:stCxn id="5176" idx="7"/>
            <a:endCxn id="5172" idx="3"/>
          </p:cNvCxnSpPr>
          <p:nvPr/>
        </p:nvCxnSpPr>
        <p:spPr bwMode="auto">
          <a:xfrm flipV="1">
            <a:off x="68786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46" name="AutoShape 25"/>
          <p:cNvCxnSpPr>
            <a:cxnSpLocks noChangeShapeType="1"/>
            <a:stCxn id="5173" idx="1"/>
            <a:endCxn id="5172" idx="5"/>
          </p:cNvCxnSpPr>
          <p:nvPr/>
        </p:nvCxnSpPr>
        <p:spPr bwMode="auto">
          <a:xfrm flipH="1" flipV="1">
            <a:off x="74009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47" name="AutoShape 26"/>
          <p:cNvCxnSpPr>
            <a:cxnSpLocks noChangeShapeType="1"/>
            <a:stCxn id="5178" idx="0"/>
            <a:endCxn id="5176" idx="5"/>
          </p:cNvCxnSpPr>
          <p:nvPr/>
        </p:nvCxnSpPr>
        <p:spPr bwMode="auto">
          <a:xfrm flipH="1" flipV="1">
            <a:off x="68786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48" name="AutoShape 27"/>
          <p:cNvCxnSpPr>
            <a:cxnSpLocks noChangeShapeType="1"/>
            <a:stCxn id="5177" idx="0"/>
            <a:endCxn id="5176" idx="3"/>
          </p:cNvCxnSpPr>
          <p:nvPr/>
        </p:nvCxnSpPr>
        <p:spPr bwMode="auto">
          <a:xfrm flipV="1">
            <a:off x="65166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49" name="AutoShape 28"/>
          <p:cNvCxnSpPr>
            <a:cxnSpLocks noChangeShapeType="1"/>
            <a:stCxn id="5182" idx="0"/>
            <a:endCxn id="5180" idx="5"/>
          </p:cNvCxnSpPr>
          <p:nvPr/>
        </p:nvCxnSpPr>
        <p:spPr bwMode="auto">
          <a:xfrm flipH="1" flipV="1">
            <a:off x="10044114" y="62420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50" name="AutoShape 29"/>
          <p:cNvCxnSpPr>
            <a:cxnSpLocks noChangeShapeType="1"/>
            <a:stCxn id="5181" idx="0"/>
            <a:endCxn id="5180" idx="3"/>
          </p:cNvCxnSpPr>
          <p:nvPr/>
        </p:nvCxnSpPr>
        <p:spPr bwMode="auto">
          <a:xfrm flipV="1">
            <a:off x="9683751" y="6242050"/>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51" name="AutoShape 30"/>
          <p:cNvCxnSpPr>
            <a:cxnSpLocks noChangeShapeType="1"/>
            <a:stCxn id="5183" idx="7"/>
            <a:endCxn id="5179" idx="3"/>
          </p:cNvCxnSpPr>
          <p:nvPr/>
        </p:nvCxnSpPr>
        <p:spPr bwMode="auto">
          <a:xfrm flipV="1">
            <a:off x="8997951"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52" name="AutoShape 31"/>
          <p:cNvCxnSpPr>
            <a:cxnSpLocks noChangeShapeType="1"/>
            <a:stCxn id="5180" idx="1"/>
            <a:endCxn id="5179" idx="5"/>
          </p:cNvCxnSpPr>
          <p:nvPr/>
        </p:nvCxnSpPr>
        <p:spPr bwMode="auto">
          <a:xfrm flipH="1" flipV="1">
            <a:off x="9520239"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53" name="AutoShape 32"/>
          <p:cNvCxnSpPr>
            <a:cxnSpLocks noChangeShapeType="1"/>
            <a:stCxn id="5185" idx="0"/>
            <a:endCxn id="5183" idx="5"/>
          </p:cNvCxnSpPr>
          <p:nvPr/>
        </p:nvCxnSpPr>
        <p:spPr bwMode="auto">
          <a:xfrm flipH="1" flipV="1">
            <a:off x="899795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5154" name="AutoShape 33"/>
          <p:cNvCxnSpPr>
            <a:cxnSpLocks noChangeShapeType="1"/>
            <a:stCxn id="5184" idx="0"/>
            <a:endCxn id="5183" idx="3"/>
          </p:cNvCxnSpPr>
          <p:nvPr/>
        </p:nvCxnSpPr>
        <p:spPr bwMode="auto">
          <a:xfrm flipV="1">
            <a:off x="863600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5155" name="Oval 34"/>
          <p:cNvSpPr>
            <a:spLocks noChangeArrowheads="1"/>
          </p:cNvSpPr>
          <p:nvPr/>
        </p:nvSpPr>
        <p:spPr bwMode="auto">
          <a:xfrm>
            <a:off x="3976688" y="5073651"/>
            <a:ext cx="285750" cy="284163"/>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56" name="Oval 35"/>
          <p:cNvSpPr>
            <a:spLocks noChangeArrowheads="1"/>
          </p:cNvSpPr>
          <p:nvPr/>
        </p:nvSpPr>
        <p:spPr bwMode="auto">
          <a:xfrm>
            <a:off x="2917826" y="55292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57" name="Oval 36"/>
          <p:cNvSpPr>
            <a:spLocks noChangeArrowheads="1"/>
          </p:cNvSpPr>
          <p:nvPr/>
        </p:nvSpPr>
        <p:spPr bwMode="auto">
          <a:xfrm>
            <a:off x="3440113" y="5984875"/>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58" name="Rectangle 37"/>
          <p:cNvSpPr>
            <a:spLocks noChangeAspect="1" noChangeArrowheads="1"/>
          </p:cNvSpPr>
          <p:nvPr/>
        </p:nvSpPr>
        <p:spPr bwMode="auto">
          <a:xfrm>
            <a:off x="322103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59" name="Rectangle 38"/>
          <p:cNvSpPr>
            <a:spLocks noChangeAspect="1" noChangeArrowheads="1"/>
          </p:cNvSpPr>
          <p:nvPr/>
        </p:nvSpPr>
        <p:spPr bwMode="auto">
          <a:xfrm>
            <a:off x="3741739" y="6497639"/>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60" name="Oval 39"/>
          <p:cNvSpPr>
            <a:spLocks noChangeArrowheads="1"/>
          </p:cNvSpPr>
          <p:nvPr/>
        </p:nvSpPr>
        <p:spPr bwMode="auto">
          <a:xfrm>
            <a:off x="2395538" y="5984875"/>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61" name="Rectangle 40"/>
          <p:cNvSpPr>
            <a:spLocks noChangeAspect="1" noChangeArrowheads="1"/>
          </p:cNvSpPr>
          <p:nvPr/>
        </p:nvSpPr>
        <p:spPr bwMode="auto">
          <a:xfrm>
            <a:off x="217328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62" name="Rectangle 41"/>
          <p:cNvSpPr>
            <a:spLocks noChangeAspect="1" noChangeArrowheads="1"/>
          </p:cNvSpPr>
          <p:nvPr/>
        </p:nvSpPr>
        <p:spPr bwMode="auto">
          <a:xfrm>
            <a:off x="2695575" y="649763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63" name="Oval 42"/>
          <p:cNvSpPr>
            <a:spLocks noChangeArrowheads="1"/>
          </p:cNvSpPr>
          <p:nvPr/>
        </p:nvSpPr>
        <p:spPr bwMode="auto">
          <a:xfrm>
            <a:off x="50371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64" name="Oval 43"/>
          <p:cNvSpPr>
            <a:spLocks noChangeArrowheads="1"/>
          </p:cNvSpPr>
          <p:nvPr/>
        </p:nvSpPr>
        <p:spPr bwMode="auto">
          <a:xfrm>
            <a:off x="55594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65" name="Rectangle 44"/>
          <p:cNvSpPr>
            <a:spLocks noChangeAspect="1" noChangeArrowheads="1"/>
          </p:cNvSpPr>
          <p:nvPr/>
        </p:nvSpPr>
        <p:spPr bwMode="auto">
          <a:xfrm>
            <a:off x="53403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66" name="Rectangle 45"/>
          <p:cNvSpPr>
            <a:spLocks noChangeAspect="1" noChangeArrowheads="1"/>
          </p:cNvSpPr>
          <p:nvPr/>
        </p:nvSpPr>
        <p:spPr bwMode="auto">
          <a:xfrm>
            <a:off x="58610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67" name="Oval 46"/>
          <p:cNvSpPr>
            <a:spLocks noChangeArrowheads="1"/>
          </p:cNvSpPr>
          <p:nvPr/>
        </p:nvSpPr>
        <p:spPr bwMode="auto">
          <a:xfrm>
            <a:off x="45148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68" name="Rectangle 47"/>
          <p:cNvSpPr>
            <a:spLocks noChangeAspect="1" noChangeArrowheads="1"/>
          </p:cNvSpPr>
          <p:nvPr/>
        </p:nvSpPr>
        <p:spPr bwMode="auto">
          <a:xfrm>
            <a:off x="42926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69" name="Rectangle 48"/>
          <p:cNvSpPr>
            <a:spLocks noChangeAspect="1" noChangeArrowheads="1"/>
          </p:cNvSpPr>
          <p:nvPr/>
        </p:nvSpPr>
        <p:spPr bwMode="auto">
          <a:xfrm>
            <a:off x="48148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70" name="Oval 49"/>
          <p:cNvSpPr>
            <a:spLocks noChangeArrowheads="1"/>
          </p:cNvSpPr>
          <p:nvPr/>
        </p:nvSpPr>
        <p:spPr bwMode="auto">
          <a:xfrm>
            <a:off x="6096000" y="4646613"/>
            <a:ext cx="287338"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71" name="Oval 50"/>
          <p:cNvSpPr>
            <a:spLocks noChangeArrowheads="1"/>
          </p:cNvSpPr>
          <p:nvPr/>
        </p:nvSpPr>
        <p:spPr bwMode="auto">
          <a:xfrm>
            <a:off x="8216900" y="5075238"/>
            <a:ext cx="285750"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72" name="Oval 51"/>
          <p:cNvSpPr>
            <a:spLocks noChangeArrowheads="1"/>
          </p:cNvSpPr>
          <p:nvPr/>
        </p:nvSpPr>
        <p:spPr bwMode="auto">
          <a:xfrm>
            <a:off x="71580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73" name="Oval 52"/>
          <p:cNvSpPr>
            <a:spLocks noChangeArrowheads="1"/>
          </p:cNvSpPr>
          <p:nvPr/>
        </p:nvSpPr>
        <p:spPr bwMode="auto">
          <a:xfrm>
            <a:off x="76803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74" name="Rectangle 53"/>
          <p:cNvSpPr>
            <a:spLocks noChangeAspect="1" noChangeArrowheads="1"/>
          </p:cNvSpPr>
          <p:nvPr/>
        </p:nvSpPr>
        <p:spPr bwMode="auto">
          <a:xfrm>
            <a:off x="74612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75" name="Rectangle 54"/>
          <p:cNvSpPr>
            <a:spLocks noChangeAspect="1" noChangeArrowheads="1"/>
          </p:cNvSpPr>
          <p:nvPr/>
        </p:nvSpPr>
        <p:spPr bwMode="auto">
          <a:xfrm>
            <a:off x="79819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76" name="Oval 55"/>
          <p:cNvSpPr>
            <a:spLocks noChangeArrowheads="1"/>
          </p:cNvSpPr>
          <p:nvPr/>
        </p:nvSpPr>
        <p:spPr bwMode="auto">
          <a:xfrm>
            <a:off x="66357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77" name="Rectangle 56"/>
          <p:cNvSpPr>
            <a:spLocks noChangeAspect="1" noChangeArrowheads="1"/>
          </p:cNvSpPr>
          <p:nvPr/>
        </p:nvSpPr>
        <p:spPr bwMode="auto">
          <a:xfrm>
            <a:off x="64135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78" name="Rectangle 57"/>
          <p:cNvSpPr>
            <a:spLocks noChangeAspect="1" noChangeArrowheads="1"/>
          </p:cNvSpPr>
          <p:nvPr/>
        </p:nvSpPr>
        <p:spPr bwMode="auto">
          <a:xfrm>
            <a:off x="69357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79" name="Oval 58"/>
          <p:cNvSpPr>
            <a:spLocks noChangeArrowheads="1"/>
          </p:cNvSpPr>
          <p:nvPr/>
        </p:nvSpPr>
        <p:spPr bwMode="auto">
          <a:xfrm>
            <a:off x="9277351" y="5532438"/>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80" name="Oval 59"/>
          <p:cNvSpPr>
            <a:spLocks noChangeArrowheads="1"/>
          </p:cNvSpPr>
          <p:nvPr/>
        </p:nvSpPr>
        <p:spPr bwMode="auto">
          <a:xfrm>
            <a:off x="9799638" y="5988050"/>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81" name="Rectangle 60"/>
          <p:cNvSpPr>
            <a:spLocks noChangeAspect="1" noChangeArrowheads="1"/>
          </p:cNvSpPr>
          <p:nvPr/>
        </p:nvSpPr>
        <p:spPr bwMode="auto">
          <a:xfrm>
            <a:off x="958056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82" name="Rectangle 61"/>
          <p:cNvSpPr>
            <a:spLocks noChangeAspect="1" noChangeArrowheads="1"/>
          </p:cNvSpPr>
          <p:nvPr/>
        </p:nvSpPr>
        <p:spPr bwMode="auto">
          <a:xfrm>
            <a:off x="10101264" y="65008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83" name="Oval 62"/>
          <p:cNvSpPr>
            <a:spLocks noChangeArrowheads="1"/>
          </p:cNvSpPr>
          <p:nvPr/>
        </p:nvSpPr>
        <p:spPr bwMode="auto">
          <a:xfrm>
            <a:off x="8755063" y="59880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5184" name="Rectangle 63"/>
          <p:cNvSpPr>
            <a:spLocks noChangeAspect="1" noChangeArrowheads="1"/>
          </p:cNvSpPr>
          <p:nvPr/>
        </p:nvSpPr>
        <p:spPr bwMode="auto">
          <a:xfrm>
            <a:off x="853281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5185" name="Rectangle 64"/>
          <p:cNvSpPr>
            <a:spLocks noChangeAspect="1" noChangeArrowheads="1"/>
          </p:cNvSpPr>
          <p:nvPr/>
        </p:nvSpPr>
        <p:spPr bwMode="auto">
          <a:xfrm>
            <a:off x="9055100" y="65008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graphicFrame>
        <p:nvGraphicFramePr>
          <p:cNvPr id="5122" name="Object 2"/>
          <p:cNvGraphicFramePr>
            <a:graphicFrameLocks noChangeAspect="1"/>
          </p:cNvGraphicFramePr>
          <p:nvPr/>
        </p:nvGraphicFramePr>
        <p:xfrm>
          <a:off x="1524000" y="5608638"/>
          <a:ext cx="609600" cy="355600"/>
        </p:xfrm>
        <a:graphic>
          <a:graphicData uri="http://schemas.openxmlformats.org/presentationml/2006/ole">
            <mc:AlternateContent xmlns:mc="http://schemas.openxmlformats.org/markup-compatibility/2006">
              <mc:Choice xmlns:v="urn:schemas-microsoft-com:vml" Requires="v">
                <p:oleObj name="Equation" r:id="rId2" imgW="304560" imgH="177480" progId="Equation.3">
                  <p:embed/>
                </p:oleObj>
              </mc:Choice>
              <mc:Fallback>
                <p:oleObj name="Equation" r:id="rId2" imgW="304560" imgH="177480" progId="Equation.3">
                  <p:embed/>
                  <p:pic>
                    <p:nvPicPr>
                      <p:cNvPr id="5122"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608638"/>
                        <a:ext cx="609600" cy="35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8" name="Left Brace 67"/>
          <p:cNvSpPr/>
          <p:nvPr/>
        </p:nvSpPr>
        <p:spPr>
          <a:xfrm>
            <a:off x="2133600" y="5486400"/>
            <a:ext cx="228600" cy="6858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87" name="Content Placeholder 68"/>
          <p:cNvSpPr>
            <a:spLocks noGrp="1"/>
          </p:cNvSpPr>
          <p:nvPr>
            <p:ph idx="1"/>
          </p:nvPr>
        </p:nvSpPr>
        <p:spPr/>
        <p:txBody>
          <a:bodyPr/>
          <a:lstStyle/>
          <a:p>
            <a:pPr eaLnBrk="1" hangingPunct="1"/>
            <a:endParaRPr lang="en-US" altLang="en-US"/>
          </a:p>
        </p:txBody>
      </p:sp>
      <p:sp>
        <p:nvSpPr>
          <p:cNvPr id="5188" name="Rectangle 4" descr="Rectangle: Click to edit Master text styles&#10;Second level&#10;Third level&#10;Fourth level&#10;Fifth level"/>
          <p:cNvSpPr txBox="1">
            <a:spLocks noChangeArrowheads="1"/>
          </p:cNvSpPr>
          <p:nvPr/>
        </p:nvSpPr>
        <p:spPr bwMode="auto">
          <a:xfrm>
            <a:off x="2209800" y="1600200"/>
            <a:ext cx="8001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Times" panose="02020603050405020304" pitchFamily="18" charset="0"/>
              <a:buChar char="•"/>
            </a:pPr>
            <a:r>
              <a:rPr lang="en-US" altLang="en-US" sz="2400">
                <a:latin typeface="Calibri" panose="020F0502020204030204" pitchFamily="34" charset="0"/>
              </a:rPr>
              <a:t>At each level we insert      nodes</a:t>
            </a:r>
          </a:p>
          <a:p>
            <a:pPr lvl="1" eaLnBrk="1" hangingPunct="1">
              <a:spcBef>
                <a:spcPct val="20000"/>
              </a:spcBef>
              <a:buFont typeface="Times" panose="02020603050405020304" pitchFamily="18" charset="0"/>
              <a:buChar char="•"/>
            </a:pPr>
            <a:r>
              <a:rPr lang="en-US" altLang="en-US" sz="2000">
                <a:latin typeface="Calibri" panose="020F0502020204030204" pitchFamily="34" charset="0"/>
              </a:rPr>
              <a:t>Each node can generate h-i swaps</a:t>
            </a:r>
          </a:p>
        </p:txBody>
      </p:sp>
      <p:graphicFrame>
        <p:nvGraphicFramePr>
          <p:cNvPr id="5123" name="Object 4"/>
          <p:cNvGraphicFramePr>
            <a:graphicFrameLocks noChangeAspect="1"/>
          </p:cNvGraphicFramePr>
          <p:nvPr/>
        </p:nvGraphicFramePr>
        <p:xfrm>
          <a:off x="5472114" y="1581150"/>
          <a:ext cx="319087" cy="400050"/>
        </p:xfrm>
        <a:graphic>
          <a:graphicData uri="http://schemas.openxmlformats.org/presentationml/2006/ole">
            <mc:AlternateContent xmlns:mc="http://schemas.openxmlformats.org/markup-compatibility/2006">
              <mc:Choice xmlns:v="urn:schemas-microsoft-com:vml" Requires="v">
                <p:oleObj name="Equation" r:id="rId4" imgW="152280" imgH="190440" progId="Equation.3">
                  <p:embed/>
                </p:oleObj>
              </mc:Choice>
              <mc:Fallback>
                <p:oleObj name="Equation" r:id="rId4" imgW="152280" imgH="190440" progId="Equation.3">
                  <p:embed/>
                  <p:pic>
                    <p:nvPicPr>
                      <p:cNvPr id="5123"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2114" y="1581150"/>
                        <a:ext cx="319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63216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6148" name="AutoShape 2"/>
          <p:cNvCxnSpPr>
            <a:cxnSpLocks noChangeShapeType="1"/>
            <a:stCxn id="6194" idx="3"/>
            <a:endCxn id="6179" idx="7"/>
          </p:cNvCxnSpPr>
          <p:nvPr/>
        </p:nvCxnSpPr>
        <p:spPr bwMode="auto">
          <a:xfrm flipH="1">
            <a:off x="4221163" y="4899026"/>
            <a:ext cx="1917700" cy="2063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6149" name="Rectangle 3"/>
          <p:cNvSpPr>
            <a:spLocks noGrp="1" noChangeArrowheads="1"/>
          </p:cNvSpPr>
          <p:nvPr>
            <p:ph type="title"/>
          </p:nvPr>
        </p:nvSpPr>
        <p:spPr/>
        <p:txBody>
          <a:bodyPr/>
          <a:lstStyle/>
          <a:p>
            <a:pPr eaLnBrk="1" hangingPunct="1"/>
            <a:r>
              <a:rPr lang="en-US" altLang="en-US"/>
              <a:t>Analysis</a:t>
            </a:r>
          </a:p>
        </p:txBody>
      </p:sp>
      <p:cxnSp>
        <p:nvCxnSpPr>
          <p:cNvPr id="6150" name="AutoShape 5"/>
          <p:cNvCxnSpPr>
            <a:cxnSpLocks noChangeShapeType="1"/>
            <a:stCxn id="6179" idx="3"/>
            <a:endCxn id="6180" idx="7"/>
          </p:cNvCxnSpPr>
          <p:nvPr/>
        </p:nvCxnSpPr>
        <p:spPr bwMode="auto">
          <a:xfrm flipH="1">
            <a:off x="3160713" y="5326063"/>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51" name="AutoShape 6"/>
          <p:cNvCxnSpPr>
            <a:cxnSpLocks noChangeShapeType="1"/>
            <a:stCxn id="6187" idx="1"/>
            <a:endCxn id="6179" idx="5"/>
          </p:cNvCxnSpPr>
          <p:nvPr/>
        </p:nvCxnSpPr>
        <p:spPr bwMode="auto">
          <a:xfrm flipH="1" flipV="1">
            <a:off x="4221163" y="5326064"/>
            <a:ext cx="857250" cy="2365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52" name="AutoShape 7"/>
          <p:cNvCxnSpPr>
            <a:cxnSpLocks noChangeShapeType="1"/>
            <a:stCxn id="6183" idx="0"/>
            <a:endCxn id="6181" idx="5"/>
          </p:cNvCxnSpPr>
          <p:nvPr/>
        </p:nvCxnSpPr>
        <p:spPr bwMode="auto">
          <a:xfrm flipH="1" flipV="1">
            <a:off x="3684589" y="6238875"/>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53" name="AutoShape 8"/>
          <p:cNvCxnSpPr>
            <a:cxnSpLocks noChangeShapeType="1"/>
            <a:stCxn id="6182" idx="0"/>
            <a:endCxn id="6181" idx="3"/>
          </p:cNvCxnSpPr>
          <p:nvPr/>
        </p:nvCxnSpPr>
        <p:spPr bwMode="auto">
          <a:xfrm flipV="1">
            <a:off x="3324226" y="6238875"/>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54" name="AutoShape 9"/>
          <p:cNvCxnSpPr>
            <a:cxnSpLocks noChangeShapeType="1"/>
            <a:stCxn id="6184" idx="7"/>
            <a:endCxn id="6180" idx="3"/>
          </p:cNvCxnSpPr>
          <p:nvPr/>
        </p:nvCxnSpPr>
        <p:spPr bwMode="auto">
          <a:xfrm flipV="1">
            <a:off x="2638426"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55" name="AutoShape 10"/>
          <p:cNvCxnSpPr>
            <a:cxnSpLocks noChangeShapeType="1"/>
            <a:stCxn id="6181" idx="1"/>
            <a:endCxn id="6180" idx="5"/>
          </p:cNvCxnSpPr>
          <p:nvPr/>
        </p:nvCxnSpPr>
        <p:spPr bwMode="auto">
          <a:xfrm flipH="1" flipV="1">
            <a:off x="3160714"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56" name="AutoShape 11"/>
          <p:cNvCxnSpPr>
            <a:cxnSpLocks noChangeShapeType="1"/>
            <a:stCxn id="6186" idx="0"/>
            <a:endCxn id="6184" idx="5"/>
          </p:cNvCxnSpPr>
          <p:nvPr/>
        </p:nvCxnSpPr>
        <p:spPr bwMode="auto">
          <a:xfrm flipH="1" flipV="1">
            <a:off x="263842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57" name="AutoShape 12"/>
          <p:cNvCxnSpPr>
            <a:cxnSpLocks noChangeShapeType="1"/>
            <a:stCxn id="6185" idx="0"/>
            <a:endCxn id="6184" idx="3"/>
          </p:cNvCxnSpPr>
          <p:nvPr/>
        </p:nvCxnSpPr>
        <p:spPr bwMode="auto">
          <a:xfrm flipV="1">
            <a:off x="227647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58" name="AutoShape 13"/>
          <p:cNvCxnSpPr>
            <a:cxnSpLocks noChangeShapeType="1"/>
            <a:stCxn id="6190" idx="0"/>
            <a:endCxn id="6188" idx="5"/>
          </p:cNvCxnSpPr>
          <p:nvPr/>
        </p:nvCxnSpPr>
        <p:spPr bwMode="auto">
          <a:xfrm flipH="1" flipV="1">
            <a:off x="58039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59" name="AutoShape 14"/>
          <p:cNvCxnSpPr>
            <a:cxnSpLocks noChangeShapeType="1"/>
            <a:stCxn id="6189" idx="0"/>
            <a:endCxn id="6188" idx="3"/>
          </p:cNvCxnSpPr>
          <p:nvPr/>
        </p:nvCxnSpPr>
        <p:spPr bwMode="auto">
          <a:xfrm flipV="1">
            <a:off x="54435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60" name="AutoShape 15"/>
          <p:cNvCxnSpPr>
            <a:cxnSpLocks noChangeShapeType="1"/>
            <a:stCxn id="6191" idx="7"/>
            <a:endCxn id="6187" idx="3"/>
          </p:cNvCxnSpPr>
          <p:nvPr/>
        </p:nvCxnSpPr>
        <p:spPr bwMode="auto">
          <a:xfrm flipV="1">
            <a:off x="47577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61" name="AutoShape 16"/>
          <p:cNvCxnSpPr>
            <a:cxnSpLocks noChangeShapeType="1"/>
            <a:stCxn id="6188" idx="1"/>
            <a:endCxn id="6187" idx="5"/>
          </p:cNvCxnSpPr>
          <p:nvPr/>
        </p:nvCxnSpPr>
        <p:spPr bwMode="auto">
          <a:xfrm flipH="1" flipV="1">
            <a:off x="52800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62" name="AutoShape 17"/>
          <p:cNvCxnSpPr>
            <a:cxnSpLocks noChangeShapeType="1"/>
            <a:stCxn id="6193" idx="0"/>
            <a:endCxn id="6191" idx="5"/>
          </p:cNvCxnSpPr>
          <p:nvPr/>
        </p:nvCxnSpPr>
        <p:spPr bwMode="auto">
          <a:xfrm flipH="1" flipV="1">
            <a:off x="47577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63" name="AutoShape 18"/>
          <p:cNvCxnSpPr>
            <a:cxnSpLocks noChangeShapeType="1"/>
            <a:stCxn id="6192" idx="0"/>
            <a:endCxn id="6191" idx="3"/>
          </p:cNvCxnSpPr>
          <p:nvPr/>
        </p:nvCxnSpPr>
        <p:spPr bwMode="auto">
          <a:xfrm flipV="1">
            <a:off x="43957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64" name="AutoShape 19"/>
          <p:cNvCxnSpPr>
            <a:cxnSpLocks noChangeShapeType="1"/>
            <a:stCxn id="6194" idx="5"/>
            <a:endCxn id="6195" idx="1"/>
          </p:cNvCxnSpPr>
          <p:nvPr/>
        </p:nvCxnSpPr>
        <p:spPr bwMode="auto">
          <a:xfrm>
            <a:off x="6340475" y="4899026"/>
            <a:ext cx="1917700" cy="2079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65" name="AutoShape 20"/>
          <p:cNvCxnSpPr>
            <a:cxnSpLocks noChangeShapeType="1"/>
            <a:stCxn id="6195" idx="3"/>
            <a:endCxn id="6196" idx="7"/>
          </p:cNvCxnSpPr>
          <p:nvPr/>
        </p:nvCxnSpPr>
        <p:spPr bwMode="auto">
          <a:xfrm flipH="1">
            <a:off x="7400925" y="5327650"/>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66" name="AutoShape 21"/>
          <p:cNvCxnSpPr>
            <a:cxnSpLocks noChangeShapeType="1"/>
            <a:stCxn id="6203" idx="1"/>
            <a:endCxn id="6195" idx="5"/>
          </p:cNvCxnSpPr>
          <p:nvPr/>
        </p:nvCxnSpPr>
        <p:spPr bwMode="auto">
          <a:xfrm flipH="1" flipV="1">
            <a:off x="8461375" y="5327650"/>
            <a:ext cx="857250" cy="2365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67" name="AutoShape 22"/>
          <p:cNvCxnSpPr>
            <a:cxnSpLocks noChangeShapeType="1"/>
            <a:stCxn id="6199" idx="0"/>
            <a:endCxn id="6197" idx="5"/>
          </p:cNvCxnSpPr>
          <p:nvPr/>
        </p:nvCxnSpPr>
        <p:spPr bwMode="auto">
          <a:xfrm flipH="1" flipV="1">
            <a:off x="79248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68" name="AutoShape 23"/>
          <p:cNvCxnSpPr>
            <a:cxnSpLocks noChangeShapeType="1"/>
            <a:stCxn id="6198" idx="0"/>
            <a:endCxn id="6197" idx="3"/>
          </p:cNvCxnSpPr>
          <p:nvPr/>
        </p:nvCxnSpPr>
        <p:spPr bwMode="auto">
          <a:xfrm flipV="1">
            <a:off x="75644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69" name="AutoShape 24"/>
          <p:cNvCxnSpPr>
            <a:cxnSpLocks noChangeShapeType="1"/>
            <a:stCxn id="6200" idx="7"/>
            <a:endCxn id="6196" idx="3"/>
          </p:cNvCxnSpPr>
          <p:nvPr/>
        </p:nvCxnSpPr>
        <p:spPr bwMode="auto">
          <a:xfrm flipV="1">
            <a:off x="68786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0" name="AutoShape 25"/>
          <p:cNvCxnSpPr>
            <a:cxnSpLocks noChangeShapeType="1"/>
            <a:stCxn id="6197" idx="1"/>
            <a:endCxn id="6196" idx="5"/>
          </p:cNvCxnSpPr>
          <p:nvPr/>
        </p:nvCxnSpPr>
        <p:spPr bwMode="auto">
          <a:xfrm flipH="1" flipV="1">
            <a:off x="74009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1" name="AutoShape 26"/>
          <p:cNvCxnSpPr>
            <a:cxnSpLocks noChangeShapeType="1"/>
            <a:stCxn id="6202" idx="0"/>
            <a:endCxn id="6200" idx="5"/>
          </p:cNvCxnSpPr>
          <p:nvPr/>
        </p:nvCxnSpPr>
        <p:spPr bwMode="auto">
          <a:xfrm flipH="1" flipV="1">
            <a:off x="68786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2" name="AutoShape 27"/>
          <p:cNvCxnSpPr>
            <a:cxnSpLocks noChangeShapeType="1"/>
            <a:stCxn id="6201" idx="0"/>
            <a:endCxn id="6200" idx="3"/>
          </p:cNvCxnSpPr>
          <p:nvPr/>
        </p:nvCxnSpPr>
        <p:spPr bwMode="auto">
          <a:xfrm flipV="1">
            <a:off x="65166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3" name="AutoShape 28"/>
          <p:cNvCxnSpPr>
            <a:cxnSpLocks noChangeShapeType="1"/>
            <a:stCxn id="6206" idx="0"/>
            <a:endCxn id="6204" idx="5"/>
          </p:cNvCxnSpPr>
          <p:nvPr/>
        </p:nvCxnSpPr>
        <p:spPr bwMode="auto">
          <a:xfrm flipH="1" flipV="1">
            <a:off x="10044114" y="62420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4" name="AutoShape 29"/>
          <p:cNvCxnSpPr>
            <a:cxnSpLocks noChangeShapeType="1"/>
            <a:stCxn id="6205" idx="0"/>
            <a:endCxn id="6204" idx="3"/>
          </p:cNvCxnSpPr>
          <p:nvPr/>
        </p:nvCxnSpPr>
        <p:spPr bwMode="auto">
          <a:xfrm flipV="1">
            <a:off x="9683751" y="6242050"/>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5" name="AutoShape 30"/>
          <p:cNvCxnSpPr>
            <a:cxnSpLocks noChangeShapeType="1"/>
            <a:stCxn id="6207" idx="7"/>
            <a:endCxn id="6203" idx="3"/>
          </p:cNvCxnSpPr>
          <p:nvPr/>
        </p:nvCxnSpPr>
        <p:spPr bwMode="auto">
          <a:xfrm flipV="1">
            <a:off x="8997951"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6" name="AutoShape 31"/>
          <p:cNvCxnSpPr>
            <a:cxnSpLocks noChangeShapeType="1"/>
            <a:stCxn id="6204" idx="1"/>
            <a:endCxn id="6203" idx="5"/>
          </p:cNvCxnSpPr>
          <p:nvPr/>
        </p:nvCxnSpPr>
        <p:spPr bwMode="auto">
          <a:xfrm flipH="1" flipV="1">
            <a:off x="9520239"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7" name="AutoShape 32"/>
          <p:cNvCxnSpPr>
            <a:cxnSpLocks noChangeShapeType="1"/>
            <a:stCxn id="6209" idx="0"/>
            <a:endCxn id="6207" idx="5"/>
          </p:cNvCxnSpPr>
          <p:nvPr/>
        </p:nvCxnSpPr>
        <p:spPr bwMode="auto">
          <a:xfrm flipH="1" flipV="1">
            <a:off x="899795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6178" name="AutoShape 33"/>
          <p:cNvCxnSpPr>
            <a:cxnSpLocks noChangeShapeType="1"/>
            <a:stCxn id="6208" idx="0"/>
            <a:endCxn id="6207" idx="3"/>
          </p:cNvCxnSpPr>
          <p:nvPr/>
        </p:nvCxnSpPr>
        <p:spPr bwMode="auto">
          <a:xfrm flipV="1">
            <a:off x="863600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6179" name="Oval 34"/>
          <p:cNvSpPr>
            <a:spLocks noChangeArrowheads="1"/>
          </p:cNvSpPr>
          <p:nvPr/>
        </p:nvSpPr>
        <p:spPr bwMode="auto">
          <a:xfrm>
            <a:off x="3976688" y="5073651"/>
            <a:ext cx="285750" cy="284163"/>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80" name="Oval 35"/>
          <p:cNvSpPr>
            <a:spLocks noChangeArrowheads="1"/>
          </p:cNvSpPr>
          <p:nvPr/>
        </p:nvSpPr>
        <p:spPr bwMode="auto">
          <a:xfrm>
            <a:off x="2917826" y="55292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81" name="Oval 36"/>
          <p:cNvSpPr>
            <a:spLocks noChangeArrowheads="1"/>
          </p:cNvSpPr>
          <p:nvPr/>
        </p:nvSpPr>
        <p:spPr bwMode="auto">
          <a:xfrm>
            <a:off x="3440113" y="5984875"/>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82" name="Rectangle 37"/>
          <p:cNvSpPr>
            <a:spLocks noChangeAspect="1" noChangeArrowheads="1"/>
          </p:cNvSpPr>
          <p:nvPr/>
        </p:nvSpPr>
        <p:spPr bwMode="auto">
          <a:xfrm>
            <a:off x="322103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183" name="Rectangle 38"/>
          <p:cNvSpPr>
            <a:spLocks noChangeAspect="1" noChangeArrowheads="1"/>
          </p:cNvSpPr>
          <p:nvPr/>
        </p:nvSpPr>
        <p:spPr bwMode="auto">
          <a:xfrm>
            <a:off x="3741739" y="6497639"/>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184" name="Oval 39"/>
          <p:cNvSpPr>
            <a:spLocks noChangeArrowheads="1"/>
          </p:cNvSpPr>
          <p:nvPr/>
        </p:nvSpPr>
        <p:spPr bwMode="auto">
          <a:xfrm>
            <a:off x="2395538" y="5984875"/>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85" name="Rectangle 40"/>
          <p:cNvSpPr>
            <a:spLocks noChangeAspect="1" noChangeArrowheads="1"/>
          </p:cNvSpPr>
          <p:nvPr/>
        </p:nvSpPr>
        <p:spPr bwMode="auto">
          <a:xfrm>
            <a:off x="217328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186" name="Rectangle 41"/>
          <p:cNvSpPr>
            <a:spLocks noChangeAspect="1" noChangeArrowheads="1"/>
          </p:cNvSpPr>
          <p:nvPr/>
        </p:nvSpPr>
        <p:spPr bwMode="auto">
          <a:xfrm>
            <a:off x="2695575" y="649763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187" name="Oval 42"/>
          <p:cNvSpPr>
            <a:spLocks noChangeArrowheads="1"/>
          </p:cNvSpPr>
          <p:nvPr/>
        </p:nvSpPr>
        <p:spPr bwMode="auto">
          <a:xfrm>
            <a:off x="50371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88" name="Oval 43"/>
          <p:cNvSpPr>
            <a:spLocks noChangeArrowheads="1"/>
          </p:cNvSpPr>
          <p:nvPr/>
        </p:nvSpPr>
        <p:spPr bwMode="auto">
          <a:xfrm>
            <a:off x="55594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89" name="Rectangle 44"/>
          <p:cNvSpPr>
            <a:spLocks noChangeAspect="1" noChangeArrowheads="1"/>
          </p:cNvSpPr>
          <p:nvPr/>
        </p:nvSpPr>
        <p:spPr bwMode="auto">
          <a:xfrm>
            <a:off x="53403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190" name="Rectangle 45"/>
          <p:cNvSpPr>
            <a:spLocks noChangeAspect="1" noChangeArrowheads="1"/>
          </p:cNvSpPr>
          <p:nvPr/>
        </p:nvSpPr>
        <p:spPr bwMode="auto">
          <a:xfrm>
            <a:off x="58610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191" name="Oval 46"/>
          <p:cNvSpPr>
            <a:spLocks noChangeArrowheads="1"/>
          </p:cNvSpPr>
          <p:nvPr/>
        </p:nvSpPr>
        <p:spPr bwMode="auto">
          <a:xfrm>
            <a:off x="45148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92" name="Rectangle 47"/>
          <p:cNvSpPr>
            <a:spLocks noChangeAspect="1" noChangeArrowheads="1"/>
          </p:cNvSpPr>
          <p:nvPr/>
        </p:nvSpPr>
        <p:spPr bwMode="auto">
          <a:xfrm>
            <a:off x="42926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193" name="Rectangle 48"/>
          <p:cNvSpPr>
            <a:spLocks noChangeAspect="1" noChangeArrowheads="1"/>
          </p:cNvSpPr>
          <p:nvPr/>
        </p:nvSpPr>
        <p:spPr bwMode="auto">
          <a:xfrm>
            <a:off x="48148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194" name="Oval 49"/>
          <p:cNvSpPr>
            <a:spLocks noChangeArrowheads="1"/>
          </p:cNvSpPr>
          <p:nvPr/>
        </p:nvSpPr>
        <p:spPr bwMode="auto">
          <a:xfrm>
            <a:off x="6096000" y="4646613"/>
            <a:ext cx="287338"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95" name="Oval 50"/>
          <p:cNvSpPr>
            <a:spLocks noChangeArrowheads="1"/>
          </p:cNvSpPr>
          <p:nvPr/>
        </p:nvSpPr>
        <p:spPr bwMode="auto">
          <a:xfrm>
            <a:off x="8216900" y="5075238"/>
            <a:ext cx="285750"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96" name="Oval 51"/>
          <p:cNvSpPr>
            <a:spLocks noChangeArrowheads="1"/>
          </p:cNvSpPr>
          <p:nvPr/>
        </p:nvSpPr>
        <p:spPr bwMode="auto">
          <a:xfrm>
            <a:off x="71580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97" name="Oval 52"/>
          <p:cNvSpPr>
            <a:spLocks noChangeArrowheads="1"/>
          </p:cNvSpPr>
          <p:nvPr/>
        </p:nvSpPr>
        <p:spPr bwMode="auto">
          <a:xfrm>
            <a:off x="76803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198" name="Rectangle 53"/>
          <p:cNvSpPr>
            <a:spLocks noChangeAspect="1" noChangeArrowheads="1"/>
          </p:cNvSpPr>
          <p:nvPr/>
        </p:nvSpPr>
        <p:spPr bwMode="auto">
          <a:xfrm>
            <a:off x="74612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199" name="Rectangle 54"/>
          <p:cNvSpPr>
            <a:spLocks noChangeAspect="1" noChangeArrowheads="1"/>
          </p:cNvSpPr>
          <p:nvPr/>
        </p:nvSpPr>
        <p:spPr bwMode="auto">
          <a:xfrm>
            <a:off x="79819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200" name="Oval 55"/>
          <p:cNvSpPr>
            <a:spLocks noChangeArrowheads="1"/>
          </p:cNvSpPr>
          <p:nvPr/>
        </p:nvSpPr>
        <p:spPr bwMode="auto">
          <a:xfrm>
            <a:off x="66357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201" name="Rectangle 56"/>
          <p:cNvSpPr>
            <a:spLocks noChangeAspect="1" noChangeArrowheads="1"/>
          </p:cNvSpPr>
          <p:nvPr/>
        </p:nvSpPr>
        <p:spPr bwMode="auto">
          <a:xfrm>
            <a:off x="64135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202" name="Rectangle 57"/>
          <p:cNvSpPr>
            <a:spLocks noChangeAspect="1" noChangeArrowheads="1"/>
          </p:cNvSpPr>
          <p:nvPr/>
        </p:nvSpPr>
        <p:spPr bwMode="auto">
          <a:xfrm>
            <a:off x="69357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203" name="Oval 58"/>
          <p:cNvSpPr>
            <a:spLocks noChangeArrowheads="1"/>
          </p:cNvSpPr>
          <p:nvPr/>
        </p:nvSpPr>
        <p:spPr bwMode="auto">
          <a:xfrm>
            <a:off x="9277351" y="5532438"/>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204" name="Oval 59"/>
          <p:cNvSpPr>
            <a:spLocks noChangeArrowheads="1"/>
          </p:cNvSpPr>
          <p:nvPr/>
        </p:nvSpPr>
        <p:spPr bwMode="auto">
          <a:xfrm>
            <a:off x="9799638" y="5988050"/>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205" name="Rectangle 60"/>
          <p:cNvSpPr>
            <a:spLocks noChangeAspect="1" noChangeArrowheads="1"/>
          </p:cNvSpPr>
          <p:nvPr/>
        </p:nvSpPr>
        <p:spPr bwMode="auto">
          <a:xfrm>
            <a:off x="958056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206" name="Rectangle 61"/>
          <p:cNvSpPr>
            <a:spLocks noChangeAspect="1" noChangeArrowheads="1"/>
          </p:cNvSpPr>
          <p:nvPr/>
        </p:nvSpPr>
        <p:spPr bwMode="auto">
          <a:xfrm>
            <a:off x="10101264" y="65008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207" name="Oval 62"/>
          <p:cNvSpPr>
            <a:spLocks noChangeArrowheads="1"/>
          </p:cNvSpPr>
          <p:nvPr/>
        </p:nvSpPr>
        <p:spPr bwMode="auto">
          <a:xfrm>
            <a:off x="8755063" y="59880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6208" name="Rectangle 63"/>
          <p:cNvSpPr>
            <a:spLocks noChangeAspect="1" noChangeArrowheads="1"/>
          </p:cNvSpPr>
          <p:nvPr/>
        </p:nvSpPr>
        <p:spPr bwMode="auto">
          <a:xfrm>
            <a:off x="853281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6209" name="Rectangle 64"/>
          <p:cNvSpPr>
            <a:spLocks noChangeAspect="1" noChangeArrowheads="1"/>
          </p:cNvSpPr>
          <p:nvPr/>
        </p:nvSpPr>
        <p:spPr bwMode="auto">
          <a:xfrm>
            <a:off x="9055100" y="65008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graphicFrame>
        <p:nvGraphicFramePr>
          <p:cNvPr id="6146" name="Object 3"/>
          <p:cNvGraphicFramePr>
            <a:graphicFrameLocks noChangeAspect="1"/>
          </p:cNvGraphicFramePr>
          <p:nvPr/>
        </p:nvGraphicFramePr>
        <p:xfrm>
          <a:off x="5105400" y="2590801"/>
          <a:ext cx="1930400" cy="1171575"/>
        </p:xfrm>
        <a:graphic>
          <a:graphicData uri="http://schemas.openxmlformats.org/presentationml/2006/ole">
            <mc:AlternateContent xmlns:mc="http://schemas.openxmlformats.org/markup-compatibility/2006">
              <mc:Choice xmlns:v="urn:schemas-microsoft-com:vml" Requires="v">
                <p:oleObj name="Equation" r:id="rId2" imgW="711000" imgH="431640" progId="Equation.3">
                  <p:embed/>
                </p:oleObj>
              </mc:Choice>
              <mc:Fallback>
                <p:oleObj name="Equation" r:id="rId2" imgW="711000" imgH="431640" progId="Equation.3">
                  <p:embed/>
                  <p:pic>
                    <p:nvPicPr>
                      <p:cNvPr id="6146"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590801"/>
                        <a:ext cx="1930400" cy="117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10" name="Content Placeholder 66"/>
          <p:cNvSpPr>
            <a:spLocks noGrp="1"/>
          </p:cNvSpPr>
          <p:nvPr>
            <p:ph idx="1"/>
          </p:nvPr>
        </p:nvSpPr>
        <p:spPr/>
        <p:txBody>
          <a:bodyPr/>
          <a:lstStyle/>
          <a:p>
            <a:pPr eaLnBrk="1" hangingPunct="1"/>
            <a:endParaRPr lang="en-US" altLang="en-US"/>
          </a:p>
        </p:txBody>
      </p:sp>
      <p:sp>
        <p:nvSpPr>
          <p:cNvPr id="6211" name="Rectangle 4" descr="Rectangle: Click to edit Master text styles&#10;Second level&#10;Third level&#10;Fourth level&#10;Fifth level"/>
          <p:cNvSpPr txBox="1">
            <a:spLocks noChangeArrowheads="1"/>
          </p:cNvSpPr>
          <p:nvPr/>
        </p:nvSpPr>
        <p:spPr bwMode="auto">
          <a:xfrm>
            <a:off x="2209800" y="1600200"/>
            <a:ext cx="8001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Times" panose="02020603050405020304" pitchFamily="18" charset="0"/>
              <a:buChar char="•"/>
            </a:pPr>
            <a:r>
              <a:rPr lang="en-US" altLang="en-US" sz="2400">
                <a:latin typeface="Calibri" panose="020F0502020204030204" pitchFamily="34" charset="0"/>
              </a:rPr>
              <a:t>At each level we insert      nodes</a:t>
            </a:r>
          </a:p>
          <a:p>
            <a:pPr lvl="1" eaLnBrk="1" hangingPunct="1">
              <a:spcBef>
                <a:spcPct val="20000"/>
              </a:spcBef>
              <a:buFont typeface="Times" panose="02020603050405020304" pitchFamily="18" charset="0"/>
              <a:buChar char="•"/>
            </a:pPr>
            <a:r>
              <a:rPr lang="en-US" altLang="en-US" sz="2000">
                <a:latin typeface="Calibri" panose="020F0502020204030204" pitchFamily="34" charset="0"/>
              </a:rPr>
              <a:t>Each node can generate h-i swaps</a:t>
            </a:r>
          </a:p>
        </p:txBody>
      </p:sp>
      <p:graphicFrame>
        <p:nvGraphicFramePr>
          <p:cNvPr id="6147" name="Object 4"/>
          <p:cNvGraphicFramePr>
            <a:graphicFrameLocks noChangeAspect="1"/>
          </p:cNvGraphicFramePr>
          <p:nvPr/>
        </p:nvGraphicFramePr>
        <p:xfrm>
          <a:off x="5472114" y="1581150"/>
          <a:ext cx="319087" cy="400050"/>
        </p:xfrm>
        <a:graphic>
          <a:graphicData uri="http://schemas.openxmlformats.org/presentationml/2006/ole">
            <mc:AlternateContent xmlns:mc="http://schemas.openxmlformats.org/markup-compatibility/2006">
              <mc:Choice xmlns:v="urn:schemas-microsoft-com:vml" Requires="v">
                <p:oleObj name="Equation" r:id="rId4" imgW="152280" imgH="190440" progId="Equation.3">
                  <p:embed/>
                </p:oleObj>
              </mc:Choice>
              <mc:Fallback>
                <p:oleObj name="Equation" r:id="rId4" imgW="152280" imgH="190440" progId="Equation.3">
                  <p:embed/>
                  <p:pic>
                    <p:nvPicPr>
                      <p:cNvPr id="6147"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2114" y="1581150"/>
                        <a:ext cx="319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876928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172" name="AutoShape 2"/>
          <p:cNvCxnSpPr>
            <a:cxnSpLocks noChangeShapeType="1"/>
            <a:stCxn id="7218" idx="3"/>
            <a:endCxn id="7203" idx="7"/>
          </p:cNvCxnSpPr>
          <p:nvPr/>
        </p:nvCxnSpPr>
        <p:spPr bwMode="auto">
          <a:xfrm flipH="1">
            <a:off x="4221163" y="4899026"/>
            <a:ext cx="1917700" cy="2063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173" name="Rectangle 3"/>
          <p:cNvSpPr>
            <a:spLocks noGrp="1" noChangeArrowheads="1"/>
          </p:cNvSpPr>
          <p:nvPr>
            <p:ph type="title"/>
          </p:nvPr>
        </p:nvSpPr>
        <p:spPr/>
        <p:txBody>
          <a:bodyPr/>
          <a:lstStyle/>
          <a:p>
            <a:pPr eaLnBrk="1" hangingPunct="1"/>
            <a:r>
              <a:rPr lang="en-US" altLang="en-US"/>
              <a:t>Analysis</a:t>
            </a:r>
          </a:p>
        </p:txBody>
      </p:sp>
      <p:cxnSp>
        <p:nvCxnSpPr>
          <p:cNvPr id="7174" name="AutoShape 5"/>
          <p:cNvCxnSpPr>
            <a:cxnSpLocks noChangeShapeType="1"/>
            <a:stCxn id="7203" idx="3"/>
            <a:endCxn id="7204" idx="7"/>
          </p:cNvCxnSpPr>
          <p:nvPr/>
        </p:nvCxnSpPr>
        <p:spPr bwMode="auto">
          <a:xfrm flipH="1">
            <a:off x="3160713" y="5326063"/>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75" name="AutoShape 6"/>
          <p:cNvCxnSpPr>
            <a:cxnSpLocks noChangeShapeType="1"/>
            <a:stCxn id="7211" idx="1"/>
            <a:endCxn id="7203" idx="5"/>
          </p:cNvCxnSpPr>
          <p:nvPr/>
        </p:nvCxnSpPr>
        <p:spPr bwMode="auto">
          <a:xfrm flipH="1" flipV="1">
            <a:off x="4221163" y="5326064"/>
            <a:ext cx="857250" cy="2365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76" name="AutoShape 7"/>
          <p:cNvCxnSpPr>
            <a:cxnSpLocks noChangeShapeType="1"/>
            <a:stCxn id="7207" idx="0"/>
            <a:endCxn id="7205" idx="5"/>
          </p:cNvCxnSpPr>
          <p:nvPr/>
        </p:nvCxnSpPr>
        <p:spPr bwMode="auto">
          <a:xfrm flipH="1" flipV="1">
            <a:off x="3684589" y="6238875"/>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77" name="AutoShape 8"/>
          <p:cNvCxnSpPr>
            <a:cxnSpLocks noChangeShapeType="1"/>
            <a:stCxn id="7206" idx="0"/>
            <a:endCxn id="7205" idx="3"/>
          </p:cNvCxnSpPr>
          <p:nvPr/>
        </p:nvCxnSpPr>
        <p:spPr bwMode="auto">
          <a:xfrm flipV="1">
            <a:off x="3324226" y="6238875"/>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78" name="AutoShape 9"/>
          <p:cNvCxnSpPr>
            <a:cxnSpLocks noChangeShapeType="1"/>
            <a:stCxn id="7208" idx="7"/>
            <a:endCxn id="7204" idx="3"/>
          </p:cNvCxnSpPr>
          <p:nvPr/>
        </p:nvCxnSpPr>
        <p:spPr bwMode="auto">
          <a:xfrm flipV="1">
            <a:off x="2638426"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79" name="AutoShape 10"/>
          <p:cNvCxnSpPr>
            <a:cxnSpLocks noChangeShapeType="1"/>
            <a:stCxn id="7205" idx="1"/>
            <a:endCxn id="7204" idx="5"/>
          </p:cNvCxnSpPr>
          <p:nvPr/>
        </p:nvCxnSpPr>
        <p:spPr bwMode="auto">
          <a:xfrm flipH="1" flipV="1">
            <a:off x="3160714"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80" name="AutoShape 11"/>
          <p:cNvCxnSpPr>
            <a:cxnSpLocks noChangeShapeType="1"/>
            <a:stCxn id="7210" idx="0"/>
            <a:endCxn id="7208" idx="5"/>
          </p:cNvCxnSpPr>
          <p:nvPr/>
        </p:nvCxnSpPr>
        <p:spPr bwMode="auto">
          <a:xfrm flipH="1" flipV="1">
            <a:off x="263842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81" name="AutoShape 12"/>
          <p:cNvCxnSpPr>
            <a:cxnSpLocks noChangeShapeType="1"/>
            <a:stCxn id="7209" idx="0"/>
            <a:endCxn id="7208" idx="3"/>
          </p:cNvCxnSpPr>
          <p:nvPr/>
        </p:nvCxnSpPr>
        <p:spPr bwMode="auto">
          <a:xfrm flipV="1">
            <a:off x="227647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82" name="AutoShape 13"/>
          <p:cNvCxnSpPr>
            <a:cxnSpLocks noChangeShapeType="1"/>
            <a:stCxn id="7214" idx="0"/>
            <a:endCxn id="7212" idx="5"/>
          </p:cNvCxnSpPr>
          <p:nvPr/>
        </p:nvCxnSpPr>
        <p:spPr bwMode="auto">
          <a:xfrm flipH="1" flipV="1">
            <a:off x="58039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83" name="AutoShape 14"/>
          <p:cNvCxnSpPr>
            <a:cxnSpLocks noChangeShapeType="1"/>
            <a:stCxn id="7213" idx="0"/>
            <a:endCxn id="7212" idx="3"/>
          </p:cNvCxnSpPr>
          <p:nvPr/>
        </p:nvCxnSpPr>
        <p:spPr bwMode="auto">
          <a:xfrm flipV="1">
            <a:off x="54435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84" name="AutoShape 15"/>
          <p:cNvCxnSpPr>
            <a:cxnSpLocks noChangeShapeType="1"/>
            <a:stCxn id="7215" idx="7"/>
            <a:endCxn id="7211" idx="3"/>
          </p:cNvCxnSpPr>
          <p:nvPr/>
        </p:nvCxnSpPr>
        <p:spPr bwMode="auto">
          <a:xfrm flipV="1">
            <a:off x="47577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85" name="AutoShape 16"/>
          <p:cNvCxnSpPr>
            <a:cxnSpLocks noChangeShapeType="1"/>
            <a:stCxn id="7212" idx="1"/>
            <a:endCxn id="7211" idx="5"/>
          </p:cNvCxnSpPr>
          <p:nvPr/>
        </p:nvCxnSpPr>
        <p:spPr bwMode="auto">
          <a:xfrm flipH="1" flipV="1">
            <a:off x="52800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86" name="AutoShape 17"/>
          <p:cNvCxnSpPr>
            <a:cxnSpLocks noChangeShapeType="1"/>
            <a:stCxn id="7217" idx="0"/>
            <a:endCxn id="7215" idx="5"/>
          </p:cNvCxnSpPr>
          <p:nvPr/>
        </p:nvCxnSpPr>
        <p:spPr bwMode="auto">
          <a:xfrm flipH="1" flipV="1">
            <a:off x="47577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87" name="AutoShape 18"/>
          <p:cNvCxnSpPr>
            <a:cxnSpLocks noChangeShapeType="1"/>
            <a:stCxn id="7216" idx="0"/>
            <a:endCxn id="7215" idx="3"/>
          </p:cNvCxnSpPr>
          <p:nvPr/>
        </p:nvCxnSpPr>
        <p:spPr bwMode="auto">
          <a:xfrm flipV="1">
            <a:off x="43957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88" name="AutoShape 19"/>
          <p:cNvCxnSpPr>
            <a:cxnSpLocks noChangeShapeType="1"/>
            <a:stCxn id="7218" idx="5"/>
            <a:endCxn id="7219" idx="1"/>
          </p:cNvCxnSpPr>
          <p:nvPr/>
        </p:nvCxnSpPr>
        <p:spPr bwMode="auto">
          <a:xfrm>
            <a:off x="6340475" y="4899026"/>
            <a:ext cx="1917700" cy="2079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89" name="AutoShape 20"/>
          <p:cNvCxnSpPr>
            <a:cxnSpLocks noChangeShapeType="1"/>
            <a:stCxn id="7219" idx="3"/>
            <a:endCxn id="7220" idx="7"/>
          </p:cNvCxnSpPr>
          <p:nvPr/>
        </p:nvCxnSpPr>
        <p:spPr bwMode="auto">
          <a:xfrm flipH="1">
            <a:off x="7400925" y="5327650"/>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0" name="AutoShape 21"/>
          <p:cNvCxnSpPr>
            <a:cxnSpLocks noChangeShapeType="1"/>
            <a:stCxn id="7227" idx="1"/>
            <a:endCxn id="7219" idx="5"/>
          </p:cNvCxnSpPr>
          <p:nvPr/>
        </p:nvCxnSpPr>
        <p:spPr bwMode="auto">
          <a:xfrm flipH="1" flipV="1">
            <a:off x="8461375" y="5327650"/>
            <a:ext cx="857250" cy="2365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1" name="AutoShape 22"/>
          <p:cNvCxnSpPr>
            <a:cxnSpLocks noChangeShapeType="1"/>
            <a:stCxn id="7223" idx="0"/>
            <a:endCxn id="7221" idx="5"/>
          </p:cNvCxnSpPr>
          <p:nvPr/>
        </p:nvCxnSpPr>
        <p:spPr bwMode="auto">
          <a:xfrm flipH="1" flipV="1">
            <a:off x="79248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2" name="AutoShape 23"/>
          <p:cNvCxnSpPr>
            <a:cxnSpLocks noChangeShapeType="1"/>
            <a:stCxn id="7222" idx="0"/>
            <a:endCxn id="7221" idx="3"/>
          </p:cNvCxnSpPr>
          <p:nvPr/>
        </p:nvCxnSpPr>
        <p:spPr bwMode="auto">
          <a:xfrm flipV="1">
            <a:off x="75644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3" name="AutoShape 24"/>
          <p:cNvCxnSpPr>
            <a:cxnSpLocks noChangeShapeType="1"/>
            <a:stCxn id="7224" idx="7"/>
            <a:endCxn id="7220" idx="3"/>
          </p:cNvCxnSpPr>
          <p:nvPr/>
        </p:nvCxnSpPr>
        <p:spPr bwMode="auto">
          <a:xfrm flipV="1">
            <a:off x="68786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4" name="AutoShape 25"/>
          <p:cNvCxnSpPr>
            <a:cxnSpLocks noChangeShapeType="1"/>
            <a:stCxn id="7221" idx="1"/>
            <a:endCxn id="7220" idx="5"/>
          </p:cNvCxnSpPr>
          <p:nvPr/>
        </p:nvCxnSpPr>
        <p:spPr bwMode="auto">
          <a:xfrm flipH="1" flipV="1">
            <a:off x="74009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5" name="AutoShape 26"/>
          <p:cNvCxnSpPr>
            <a:cxnSpLocks noChangeShapeType="1"/>
            <a:stCxn id="7226" idx="0"/>
            <a:endCxn id="7224" idx="5"/>
          </p:cNvCxnSpPr>
          <p:nvPr/>
        </p:nvCxnSpPr>
        <p:spPr bwMode="auto">
          <a:xfrm flipH="1" flipV="1">
            <a:off x="68786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6" name="AutoShape 27"/>
          <p:cNvCxnSpPr>
            <a:cxnSpLocks noChangeShapeType="1"/>
            <a:stCxn id="7225" idx="0"/>
            <a:endCxn id="7224" idx="3"/>
          </p:cNvCxnSpPr>
          <p:nvPr/>
        </p:nvCxnSpPr>
        <p:spPr bwMode="auto">
          <a:xfrm flipV="1">
            <a:off x="65166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7" name="AutoShape 28"/>
          <p:cNvCxnSpPr>
            <a:cxnSpLocks noChangeShapeType="1"/>
            <a:stCxn id="7230" idx="0"/>
            <a:endCxn id="7228" idx="5"/>
          </p:cNvCxnSpPr>
          <p:nvPr/>
        </p:nvCxnSpPr>
        <p:spPr bwMode="auto">
          <a:xfrm flipH="1" flipV="1">
            <a:off x="10044114" y="62420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8" name="AutoShape 29"/>
          <p:cNvCxnSpPr>
            <a:cxnSpLocks noChangeShapeType="1"/>
            <a:stCxn id="7229" idx="0"/>
            <a:endCxn id="7228" idx="3"/>
          </p:cNvCxnSpPr>
          <p:nvPr/>
        </p:nvCxnSpPr>
        <p:spPr bwMode="auto">
          <a:xfrm flipV="1">
            <a:off x="9683751" y="6242050"/>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9" name="AutoShape 30"/>
          <p:cNvCxnSpPr>
            <a:cxnSpLocks noChangeShapeType="1"/>
            <a:stCxn id="7231" idx="7"/>
            <a:endCxn id="7227" idx="3"/>
          </p:cNvCxnSpPr>
          <p:nvPr/>
        </p:nvCxnSpPr>
        <p:spPr bwMode="auto">
          <a:xfrm flipV="1">
            <a:off x="8997951"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200" name="AutoShape 31"/>
          <p:cNvCxnSpPr>
            <a:cxnSpLocks noChangeShapeType="1"/>
            <a:stCxn id="7228" idx="1"/>
            <a:endCxn id="7227" idx="5"/>
          </p:cNvCxnSpPr>
          <p:nvPr/>
        </p:nvCxnSpPr>
        <p:spPr bwMode="auto">
          <a:xfrm flipH="1" flipV="1">
            <a:off x="9520239"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201" name="AutoShape 32"/>
          <p:cNvCxnSpPr>
            <a:cxnSpLocks noChangeShapeType="1"/>
            <a:stCxn id="7233" idx="0"/>
            <a:endCxn id="7231" idx="5"/>
          </p:cNvCxnSpPr>
          <p:nvPr/>
        </p:nvCxnSpPr>
        <p:spPr bwMode="auto">
          <a:xfrm flipH="1" flipV="1">
            <a:off x="899795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202" name="AutoShape 33"/>
          <p:cNvCxnSpPr>
            <a:cxnSpLocks noChangeShapeType="1"/>
            <a:stCxn id="7232" idx="0"/>
            <a:endCxn id="7231" idx="3"/>
          </p:cNvCxnSpPr>
          <p:nvPr/>
        </p:nvCxnSpPr>
        <p:spPr bwMode="auto">
          <a:xfrm flipV="1">
            <a:off x="863600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203" name="Oval 34"/>
          <p:cNvSpPr>
            <a:spLocks noChangeArrowheads="1"/>
          </p:cNvSpPr>
          <p:nvPr/>
        </p:nvSpPr>
        <p:spPr bwMode="auto">
          <a:xfrm>
            <a:off x="3976688" y="5073651"/>
            <a:ext cx="285750" cy="284163"/>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04" name="Oval 35"/>
          <p:cNvSpPr>
            <a:spLocks noChangeArrowheads="1"/>
          </p:cNvSpPr>
          <p:nvPr/>
        </p:nvSpPr>
        <p:spPr bwMode="auto">
          <a:xfrm>
            <a:off x="2917826" y="55292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05" name="Oval 36"/>
          <p:cNvSpPr>
            <a:spLocks noChangeArrowheads="1"/>
          </p:cNvSpPr>
          <p:nvPr/>
        </p:nvSpPr>
        <p:spPr bwMode="auto">
          <a:xfrm>
            <a:off x="3440113" y="5984875"/>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06" name="Rectangle 37"/>
          <p:cNvSpPr>
            <a:spLocks noChangeAspect="1" noChangeArrowheads="1"/>
          </p:cNvSpPr>
          <p:nvPr/>
        </p:nvSpPr>
        <p:spPr bwMode="auto">
          <a:xfrm>
            <a:off x="322103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07" name="Rectangle 38"/>
          <p:cNvSpPr>
            <a:spLocks noChangeAspect="1" noChangeArrowheads="1"/>
          </p:cNvSpPr>
          <p:nvPr/>
        </p:nvSpPr>
        <p:spPr bwMode="auto">
          <a:xfrm>
            <a:off x="3741739" y="6497639"/>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08" name="Oval 39"/>
          <p:cNvSpPr>
            <a:spLocks noChangeArrowheads="1"/>
          </p:cNvSpPr>
          <p:nvPr/>
        </p:nvSpPr>
        <p:spPr bwMode="auto">
          <a:xfrm>
            <a:off x="2395538" y="5984875"/>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09" name="Rectangle 40"/>
          <p:cNvSpPr>
            <a:spLocks noChangeAspect="1" noChangeArrowheads="1"/>
          </p:cNvSpPr>
          <p:nvPr/>
        </p:nvSpPr>
        <p:spPr bwMode="auto">
          <a:xfrm>
            <a:off x="217328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10" name="Rectangle 41"/>
          <p:cNvSpPr>
            <a:spLocks noChangeAspect="1" noChangeArrowheads="1"/>
          </p:cNvSpPr>
          <p:nvPr/>
        </p:nvSpPr>
        <p:spPr bwMode="auto">
          <a:xfrm>
            <a:off x="2695575" y="649763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11" name="Oval 42"/>
          <p:cNvSpPr>
            <a:spLocks noChangeArrowheads="1"/>
          </p:cNvSpPr>
          <p:nvPr/>
        </p:nvSpPr>
        <p:spPr bwMode="auto">
          <a:xfrm>
            <a:off x="50371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12" name="Oval 43"/>
          <p:cNvSpPr>
            <a:spLocks noChangeArrowheads="1"/>
          </p:cNvSpPr>
          <p:nvPr/>
        </p:nvSpPr>
        <p:spPr bwMode="auto">
          <a:xfrm>
            <a:off x="55594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13" name="Rectangle 44"/>
          <p:cNvSpPr>
            <a:spLocks noChangeAspect="1" noChangeArrowheads="1"/>
          </p:cNvSpPr>
          <p:nvPr/>
        </p:nvSpPr>
        <p:spPr bwMode="auto">
          <a:xfrm>
            <a:off x="53403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14" name="Rectangle 45"/>
          <p:cNvSpPr>
            <a:spLocks noChangeAspect="1" noChangeArrowheads="1"/>
          </p:cNvSpPr>
          <p:nvPr/>
        </p:nvSpPr>
        <p:spPr bwMode="auto">
          <a:xfrm>
            <a:off x="58610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15" name="Oval 46"/>
          <p:cNvSpPr>
            <a:spLocks noChangeArrowheads="1"/>
          </p:cNvSpPr>
          <p:nvPr/>
        </p:nvSpPr>
        <p:spPr bwMode="auto">
          <a:xfrm>
            <a:off x="45148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16" name="Rectangle 47"/>
          <p:cNvSpPr>
            <a:spLocks noChangeAspect="1" noChangeArrowheads="1"/>
          </p:cNvSpPr>
          <p:nvPr/>
        </p:nvSpPr>
        <p:spPr bwMode="auto">
          <a:xfrm>
            <a:off x="42926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17" name="Rectangle 48"/>
          <p:cNvSpPr>
            <a:spLocks noChangeAspect="1" noChangeArrowheads="1"/>
          </p:cNvSpPr>
          <p:nvPr/>
        </p:nvSpPr>
        <p:spPr bwMode="auto">
          <a:xfrm>
            <a:off x="48148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18" name="Oval 49"/>
          <p:cNvSpPr>
            <a:spLocks noChangeArrowheads="1"/>
          </p:cNvSpPr>
          <p:nvPr/>
        </p:nvSpPr>
        <p:spPr bwMode="auto">
          <a:xfrm>
            <a:off x="6096000" y="4646613"/>
            <a:ext cx="287338"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19" name="Oval 50"/>
          <p:cNvSpPr>
            <a:spLocks noChangeArrowheads="1"/>
          </p:cNvSpPr>
          <p:nvPr/>
        </p:nvSpPr>
        <p:spPr bwMode="auto">
          <a:xfrm>
            <a:off x="8216900" y="5075238"/>
            <a:ext cx="285750"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20" name="Oval 51"/>
          <p:cNvSpPr>
            <a:spLocks noChangeArrowheads="1"/>
          </p:cNvSpPr>
          <p:nvPr/>
        </p:nvSpPr>
        <p:spPr bwMode="auto">
          <a:xfrm>
            <a:off x="71580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21" name="Oval 52"/>
          <p:cNvSpPr>
            <a:spLocks noChangeArrowheads="1"/>
          </p:cNvSpPr>
          <p:nvPr/>
        </p:nvSpPr>
        <p:spPr bwMode="auto">
          <a:xfrm>
            <a:off x="76803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22" name="Rectangle 53"/>
          <p:cNvSpPr>
            <a:spLocks noChangeAspect="1" noChangeArrowheads="1"/>
          </p:cNvSpPr>
          <p:nvPr/>
        </p:nvSpPr>
        <p:spPr bwMode="auto">
          <a:xfrm>
            <a:off x="74612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23" name="Rectangle 54"/>
          <p:cNvSpPr>
            <a:spLocks noChangeAspect="1" noChangeArrowheads="1"/>
          </p:cNvSpPr>
          <p:nvPr/>
        </p:nvSpPr>
        <p:spPr bwMode="auto">
          <a:xfrm>
            <a:off x="79819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24" name="Oval 55"/>
          <p:cNvSpPr>
            <a:spLocks noChangeArrowheads="1"/>
          </p:cNvSpPr>
          <p:nvPr/>
        </p:nvSpPr>
        <p:spPr bwMode="auto">
          <a:xfrm>
            <a:off x="66357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25" name="Rectangle 56"/>
          <p:cNvSpPr>
            <a:spLocks noChangeAspect="1" noChangeArrowheads="1"/>
          </p:cNvSpPr>
          <p:nvPr/>
        </p:nvSpPr>
        <p:spPr bwMode="auto">
          <a:xfrm>
            <a:off x="64135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26" name="Rectangle 57"/>
          <p:cNvSpPr>
            <a:spLocks noChangeAspect="1" noChangeArrowheads="1"/>
          </p:cNvSpPr>
          <p:nvPr/>
        </p:nvSpPr>
        <p:spPr bwMode="auto">
          <a:xfrm>
            <a:off x="69357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27" name="Oval 58"/>
          <p:cNvSpPr>
            <a:spLocks noChangeArrowheads="1"/>
          </p:cNvSpPr>
          <p:nvPr/>
        </p:nvSpPr>
        <p:spPr bwMode="auto">
          <a:xfrm>
            <a:off x="9277351" y="5532438"/>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28" name="Oval 59"/>
          <p:cNvSpPr>
            <a:spLocks noChangeArrowheads="1"/>
          </p:cNvSpPr>
          <p:nvPr/>
        </p:nvSpPr>
        <p:spPr bwMode="auto">
          <a:xfrm>
            <a:off x="9799638" y="5988050"/>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29" name="Rectangle 60"/>
          <p:cNvSpPr>
            <a:spLocks noChangeAspect="1" noChangeArrowheads="1"/>
          </p:cNvSpPr>
          <p:nvPr/>
        </p:nvSpPr>
        <p:spPr bwMode="auto">
          <a:xfrm>
            <a:off x="958056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30" name="Rectangle 61"/>
          <p:cNvSpPr>
            <a:spLocks noChangeAspect="1" noChangeArrowheads="1"/>
          </p:cNvSpPr>
          <p:nvPr/>
        </p:nvSpPr>
        <p:spPr bwMode="auto">
          <a:xfrm>
            <a:off x="10101264" y="65008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31" name="Oval 62"/>
          <p:cNvSpPr>
            <a:spLocks noChangeArrowheads="1"/>
          </p:cNvSpPr>
          <p:nvPr/>
        </p:nvSpPr>
        <p:spPr bwMode="auto">
          <a:xfrm>
            <a:off x="8755063" y="59880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7232" name="Rectangle 63"/>
          <p:cNvSpPr>
            <a:spLocks noChangeAspect="1" noChangeArrowheads="1"/>
          </p:cNvSpPr>
          <p:nvPr/>
        </p:nvSpPr>
        <p:spPr bwMode="auto">
          <a:xfrm>
            <a:off x="853281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7233" name="Rectangle 64"/>
          <p:cNvSpPr>
            <a:spLocks noChangeAspect="1" noChangeArrowheads="1"/>
          </p:cNvSpPr>
          <p:nvPr/>
        </p:nvSpPr>
        <p:spPr bwMode="auto">
          <a:xfrm>
            <a:off x="9055100" y="65008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graphicFrame>
        <p:nvGraphicFramePr>
          <p:cNvPr id="7170" name="Object 3"/>
          <p:cNvGraphicFramePr>
            <a:graphicFrameLocks noChangeAspect="1"/>
          </p:cNvGraphicFramePr>
          <p:nvPr/>
        </p:nvGraphicFramePr>
        <p:xfrm>
          <a:off x="3865563" y="2590801"/>
          <a:ext cx="4411662" cy="1171575"/>
        </p:xfrm>
        <a:graphic>
          <a:graphicData uri="http://schemas.openxmlformats.org/presentationml/2006/ole">
            <mc:AlternateContent xmlns:mc="http://schemas.openxmlformats.org/markup-compatibility/2006">
              <mc:Choice xmlns:v="urn:schemas-microsoft-com:vml" Requires="v">
                <p:oleObj name="Equation" r:id="rId2" imgW="1625400" imgH="431640" progId="Equation.3">
                  <p:embed/>
                </p:oleObj>
              </mc:Choice>
              <mc:Fallback>
                <p:oleObj name="Equation" r:id="rId2" imgW="1625400" imgH="431640" progId="Equation.3">
                  <p:embed/>
                  <p:pic>
                    <p:nvPicPr>
                      <p:cNvPr id="717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5563" y="2590801"/>
                        <a:ext cx="4411662" cy="117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234" name="Content Placeholder 66"/>
          <p:cNvSpPr>
            <a:spLocks noGrp="1"/>
          </p:cNvSpPr>
          <p:nvPr>
            <p:ph idx="1"/>
          </p:nvPr>
        </p:nvSpPr>
        <p:spPr/>
        <p:txBody>
          <a:bodyPr/>
          <a:lstStyle/>
          <a:p>
            <a:pPr eaLnBrk="1" hangingPunct="1"/>
            <a:endParaRPr lang="en-US" altLang="en-US"/>
          </a:p>
        </p:txBody>
      </p:sp>
      <p:sp>
        <p:nvSpPr>
          <p:cNvPr id="7235" name="Rectangle 4" descr="Rectangle: Click to edit Master text styles&#10;Second level&#10;Third level&#10;Fourth level&#10;Fifth level"/>
          <p:cNvSpPr txBox="1">
            <a:spLocks noChangeArrowheads="1"/>
          </p:cNvSpPr>
          <p:nvPr/>
        </p:nvSpPr>
        <p:spPr bwMode="auto">
          <a:xfrm>
            <a:off x="2209800" y="1600200"/>
            <a:ext cx="8001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Times" panose="02020603050405020304" pitchFamily="18" charset="0"/>
              <a:buChar char="•"/>
            </a:pPr>
            <a:r>
              <a:rPr lang="en-US" altLang="en-US" sz="2400">
                <a:latin typeface="Calibri" panose="020F0502020204030204" pitchFamily="34" charset="0"/>
              </a:rPr>
              <a:t>At each level we insert      nodes</a:t>
            </a:r>
          </a:p>
          <a:p>
            <a:pPr lvl="1" eaLnBrk="1" hangingPunct="1">
              <a:spcBef>
                <a:spcPct val="20000"/>
              </a:spcBef>
              <a:buFont typeface="Times" panose="02020603050405020304" pitchFamily="18" charset="0"/>
              <a:buChar char="•"/>
            </a:pPr>
            <a:r>
              <a:rPr lang="en-US" altLang="en-US" sz="2000">
                <a:latin typeface="Calibri" panose="020F0502020204030204" pitchFamily="34" charset="0"/>
              </a:rPr>
              <a:t>Each node can generate h-i swaps</a:t>
            </a:r>
          </a:p>
        </p:txBody>
      </p:sp>
      <p:graphicFrame>
        <p:nvGraphicFramePr>
          <p:cNvPr id="7171" name="Object 4"/>
          <p:cNvGraphicFramePr>
            <a:graphicFrameLocks noChangeAspect="1"/>
          </p:cNvGraphicFramePr>
          <p:nvPr/>
        </p:nvGraphicFramePr>
        <p:xfrm>
          <a:off x="5472114" y="1581150"/>
          <a:ext cx="319087" cy="400050"/>
        </p:xfrm>
        <a:graphic>
          <a:graphicData uri="http://schemas.openxmlformats.org/presentationml/2006/ole">
            <mc:AlternateContent xmlns:mc="http://schemas.openxmlformats.org/markup-compatibility/2006">
              <mc:Choice xmlns:v="urn:schemas-microsoft-com:vml" Requires="v">
                <p:oleObj name="Equation" r:id="rId4" imgW="152280" imgH="190440" progId="Equation.3">
                  <p:embed/>
                </p:oleObj>
              </mc:Choice>
              <mc:Fallback>
                <p:oleObj name="Equation" r:id="rId4" imgW="152280" imgH="190440" progId="Equation.3">
                  <p:embed/>
                  <p:pic>
                    <p:nvPicPr>
                      <p:cNvPr id="7171"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2114" y="1581150"/>
                        <a:ext cx="319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174423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8196" name="AutoShape 2"/>
          <p:cNvCxnSpPr>
            <a:cxnSpLocks noChangeShapeType="1"/>
            <a:stCxn id="8242" idx="3"/>
            <a:endCxn id="8227" idx="7"/>
          </p:cNvCxnSpPr>
          <p:nvPr/>
        </p:nvCxnSpPr>
        <p:spPr bwMode="auto">
          <a:xfrm flipH="1">
            <a:off x="4221163" y="4899026"/>
            <a:ext cx="1917700" cy="2063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8197" name="Rectangle 3"/>
          <p:cNvSpPr>
            <a:spLocks noGrp="1" noChangeArrowheads="1"/>
          </p:cNvSpPr>
          <p:nvPr>
            <p:ph type="title"/>
          </p:nvPr>
        </p:nvSpPr>
        <p:spPr/>
        <p:txBody>
          <a:bodyPr/>
          <a:lstStyle/>
          <a:p>
            <a:pPr eaLnBrk="1" hangingPunct="1"/>
            <a:r>
              <a:rPr lang="en-US" altLang="en-US"/>
              <a:t>Analysis</a:t>
            </a:r>
          </a:p>
        </p:txBody>
      </p:sp>
      <p:cxnSp>
        <p:nvCxnSpPr>
          <p:cNvPr id="8198" name="AutoShape 5"/>
          <p:cNvCxnSpPr>
            <a:cxnSpLocks noChangeShapeType="1"/>
            <a:stCxn id="8227" idx="3"/>
            <a:endCxn id="8228" idx="7"/>
          </p:cNvCxnSpPr>
          <p:nvPr/>
        </p:nvCxnSpPr>
        <p:spPr bwMode="auto">
          <a:xfrm flipH="1">
            <a:off x="3160713" y="5326063"/>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199" name="AutoShape 6"/>
          <p:cNvCxnSpPr>
            <a:cxnSpLocks noChangeShapeType="1"/>
            <a:stCxn id="8235" idx="1"/>
            <a:endCxn id="8227" idx="5"/>
          </p:cNvCxnSpPr>
          <p:nvPr/>
        </p:nvCxnSpPr>
        <p:spPr bwMode="auto">
          <a:xfrm flipH="1" flipV="1">
            <a:off x="4221163" y="5326064"/>
            <a:ext cx="857250" cy="2365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0" name="AutoShape 7"/>
          <p:cNvCxnSpPr>
            <a:cxnSpLocks noChangeShapeType="1"/>
            <a:stCxn id="8231" idx="0"/>
            <a:endCxn id="8229" idx="5"/>
          </p:cNvCxnSpPr>
          <p:nvPr/>
        </p:nvCxnSpPr>
        <p:spPr bwMode="auto">
          <a:xfrm flipH="1" flipV="1">
            <a:off x="3684589" y="6238875"/>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1" name="AutoShape 8"/>
          <p:cNvCxnSpPr>
            <a:cxnSpLocks noChangeShapeType="1"/>
            <a:stCxn id="8230" idx="0"/>
            <a:endCxn id="8229" idx="3"/>
          </p:cNvCxnSpPr>
          <p:nvPr/>
        </p:nvCxnSpPr>
        <p:spPr bwMode="auto">
          <a:xfrm flipV="1">
            <a:off x="3324226" y="6238875"/>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2" name="AutoShape 9"/>
          <p:cNvCxnSpPr>
            <a:cxnSpLocks noChangeShapeType="1"/>
            <a:stCxn id="8232" idx="7"/>
            <a:endCxn id="8228" idx="3"/>
          </p:cNvCxnSpPr>
          <p:nvPr/>
        </p:nvCxnSpPr>
        <p:spPr bwMode="auto">
          <a:xfrm flipV="1">
            <a:off x="2638426"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3" name="AutoShape 10"/>
          <p:cNvCxnSpPr>
            <a:cxnSpLocks noChangeShapeType="1"/>
            <a:stCxn id="8229" idx="1"/>
            <a:endCxn id="8228" idx="5"/>
          </p:cNvCxnSpPr>
          <p:nvPr/>
        </p:nvCxnSpPr>
        <p:spPr bwMode="auto">
          <a:xfrm flipH="1" flipV="1">
            <a:off x="3160714"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4" name="AutoShape 11"/>
          <p:cNvCxnSpPr>
            <a:cxnSpLocks noChangeShapeType="1"/>
            <a:stCxn id="8234" idx="0"/>
            <a:endCxn id="8232" idx="5"/>
          </p:cNvCxnSpPr>
          <p:nvPr/>
        </p:nvCxnSpPr>
        <p:spPr bwMode="auto">
          <a:xfrm flipH="1" flipV="1">
            <a:off x="263842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5" name="AutoShape 12"/>
          <p:cNvCxnSpPr>
            <a:cxnSpLocks noChangeShapeType="1"/>
            <a:stCxn id="8233" idx="0"/>
            <a:endCxn id="8232" idx="3"/>
          </p:cNvCxnSpPr>
          <p:nvPr/>
        </p:nvCxnSpPr>
        <p:spPr bwMode="auto">
          <a:xfrm flipV="1">
            <a:off x="227647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6" name="AutoShape 13"/>
          <p:cNvCxnSpPr>
            <a:cxnSpLocks noChangeShapeType="1"/>
            <a:stCxn id="8238" idx="0"/>
            <a:endCxn id="8236" idx="5"/>
          </p:cNvCxnSpPr>
          <p:nvPr/>
        </p:nvCxnSpPr>
        <p:spPr bwMode="auto">
          <a:xfrm flipH="1" flipV="1">
            <a:off x="58039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7" name="AutoShape 14"/>
          <p:cNvCxnSpPr>
            <a:cxnSpLocks noChangeShapeType="1"/>
            <a:stCxn id="8237" idx="0"/>
            <a:endCxn id="8236" idx="3"/>
          </p:cNvCxnSpPr>
          <p:nvPr/>
        </p:nvCxnSpPr>
        <p:spPr bwMode="auto">
          <a:xfrm flipV="1">
            <a:off x="54435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8" name="AutoShape 15"/>
          <p:cNvCxnSpPr>
            <a:cxnSpLocks noChangeShapeType="1"/>
            <a:stCxn id="8239" idx="7"/>
            <a:endCxn id="8235" idx="3"/>
          </p:cNvCxnSpPr>
          <p:nvPr/>
        </p:nvCxnSpPr>
        <p:spPr bwMode="auto">
          <a:xfrm flipV="1">
            <a:off x="47577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09" name="AutoShape 16"/>
          <p:cNvCxnSpPr>
            <a:cxnSpLocks noChangeShapeType="1"/>
            <a:stCxn id="8236" idx="1"/>
            <a:endCxn id="8235" idx="5"/>
          </p:cNvCxnSpPr>
          <p:nvPr/>
        </p:nvCxnSpPr>
        <p:spPr bwMode="auto">
          <a:xfrm flipH="1" flipV="1">
            <a:off x="52800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0" name="AutoShape 17"/>
          <p:cNvCxnSpPr>
            <a:cxnSpLocks noChangeShapeType="1"/>
            <a:stCxn id="8241" idx="0"/>
            <a:endCxn id="8239" idx="5"/>
          </p:cNvCxnSpPr>
          <p:nvPr/>
        </p:nvCxnSpPr>
        <p:spPr bwMode="auto">
          <a:xfrm flipH="1" flipV="1">
            <a:off x="47577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1" name="AutoShape 18"/>
          <p:cNvCxnSpPr>
            <a:cxnSpLocks noChangeShapeType="1"/>
            <a:stCxn id="8240" idx="0"/>
            <a:endCxn id="8239" idx="3"/>
          </p:cNvCxnSpPr>
          <p:nvPr/>
        </p:nvCxnSpPr>
        <p:spPr bwMode="auto">
          <a:xfrm flipV="1">
            <a:off x="43957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2" name="AutoShape 19"/>
          <p:cNvCxnSpPr>
            <a:cxnSpLocks noChangeShapeType="1"/>
            <a:stCxn id="8242" idx="5"/>
            <a:endCxn id="8243" idx="1"/>
          </p:cNvCxnSpPr>
          <p:nvPr/>
        </p:nvCxnSpPr>
        <p:spPr bwMode="auto">
          <a:xfrm>
            <a:off x="6340475" y="4899026"/>
            <a:ext cx="1917700" cy="2079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3" name="AutoShape 20"/>
          <p:cNvCxnSpPr>
            <a:cxnSpLocks noChangeShapeType="1"/>
            <a:stCxn id="8243" idx="3"/>
            <a:endCxn id="8244" idx="7"/>
          </p:cNvCxnSpPr>
          <p:nvPr/>
        </p:nvCxnSpPr>
        <p:spPr bwMode="auto">
          <a:xfrm flipH="1">
            <a:off x="7400925" y="5327650"/>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4" name="AutoShape 21"/>
          <p:cNvCxnSpPr>
            <a:cxnSpLocks noChangeShapeType="1"/>
            <a:stCxn id="8251" idx="1"/>
            <a:endCxn id="8243" idx="5"/>
          </p:cNvCxnSpPr>
          <p:nvPr/>
        </p:nvCxnSpPr>
        <p:spPr bwMode="auto">
          <a:xfrm flipH="1" flipV="1">
            <a:off x="8461375" y="5327650"/>
            <a:ext cx="857250" cy="2365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5" name="AutoShape 22"/>
          <p:cNvCxnSpPr>
            <a:cxnSpLocks noChangeShapeType="1"/>
            <a:stCxn id="8247" idx="0"/>
            <a:endCxn id="8245" idx="5"/>
          </p:cNvCxnSpPr>
          <p:nvPr/>
        </p:nvCxnSpPr>
        <p:spPr bwMode="auto">
          <a:xfrm flipH="1" flipV="1">
            <a:off x="79248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6" name="AutoShape 23"/>
          <p:cNvCxnSpPr>
            <a:cxnSpLocks noChangeShapeType="1"/>
            <a:stCxn id="8246" idx="0"/>
            <a:endCxn id="8245" idx="3"/>
          </p:cNvCxnSpPr>
          <p:nvPr/>
        </p:nvCxnSpPr>
        <p:spPr bwMode="auto">
          <a:xfrm flipV="1">
            <a:off x="75644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7" name="AutoShape 24"/>
          <p:cNvCxnSpPr>
            <a:cxnSpLocks noChangeShapeType="1"/>
            <a:stCxn id="8248" idx="7"/>
            <a:endCxn id="8244" idx="3"/>
          </p:cNvCxnSpPr>
          <p:nvPr/>
        </p:nvCxnSpPr>
        <p:spPr bwMode="auto">
          <a:xfrm flipV="1">
            <a:off x="68786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8" name="AutoShape 25"/>
          <p:cNvCxnSpPr>
            <a:cxnSpLocks noChangeShapeType="1"/>
            <a:stCxn id="8245" idx="1"/>
            <a:endCxn id="8244" idx="5"/>
          </p:cNvCxnSpPr>
          <p:nvPr/>
        </p:nvCxnSpPr>
        <p:spPr bwMode="auto">
          <a:xfrm flipH="1" flipV="1">
            <a:off x="74009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19" name="AutoShape 26"/>
          <p:cNvCxnSpPr>
            <a:cxnSpLocks noChangeShapeType="1"/>
            <a:stCxn id="8250" idx="0"/>
            <a:endCxn id="8248" idx="5"/>
          </p:cNvCxnSpPr>
          <p:nvPr/>
        </p:nvCxnSpPr>
        <p:spPr bwMode="auto">
          <a:xfrm flipH="1" flipV="1">
            <a:off x="68786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20" name="AutoShape 27"/>
          <p:cNvCxnSpPr>
            <a:cxnSpLocks noChangeShapeType="1"/>
            <a:stCxn id="8249" idx="0"/>
            <a:endCxn id="8248" idx="3"/>
          </p:cNvCxnSpPr>
          <p:nvPr/>
        </p:nvCxnSpPr>
        <p:spPr bwMode="auto">
          <a:xfrm flipV="1">
            <a:off x="65166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21" name="AutoShape 28"/>
          <p:cNvCxnSpPr>
            <a:cxnSpLocks noChangeShapeType="1"/>
            <a:stCxn id="8254" idx="0"/>
            <a:endCxn id="8252" idx="5"/>
          </p:cNvCxnSpPr>
          <p:nvPr/>
        </p:nvCxnSpPr>
        <p:spPr bwMode="auto">
          <a:xfrm flipH="1" flipV="1">
            <a:off x="10044114" y="62420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22" name="AutoShape 29"/>
          <p:cNvCxnSpPr>
            <a:cxnSpLocks noChangeShapeType="1"/>
            <a:stCxn id="8253" idx="0"/>
            <a:endCxn id="8252" idx="3"/>
          </p:cNvCxnSpPr>
          <p:nvPr/>
        </p:nvCxnSpPr>
        <p:spPr bwMode="auto">
          <a:xfrm flipV="1">
            <a:off x="9683751" y="6242050"/>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23" name="AutoShape 30"/>
          <p:cNvCxnSpPr>
            <a:cxnSpLocks noChangeShapeType="1"/>
            <a:stCxn id="8255" idx="7"/>
            <a:endCxn id="8251" idx="3"/>
          </p:cNvCxnSpPr>
          <p:nvPr/>
        </p:nvCxnSpPr>
        <p:spPr bwMode="auto">
          <a:xfrm flipV="1">
            <a:off x="8997951"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24" name="AutoShape 31"/>
          <p:cNvCxnSpPr>
            <a:cxnSpLocks noChangeShapeType="1"/>
            <a:stCxn id="8252" idx="1"/>
            <a:endCxn id="8251" idx="5"/>
          </p:cNvCxnSpPr>
          <p:nvPr/>
        </p:nvCxnSpPr>
        <p:spPr bwMode="auto">
          <a:xfrm flipH="1" flipV="1">
            <a:off x="9520239"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25" name="AutoShape 32"/>
          <p:cNvCxnSpPr>
            <a:cxnSpLocks noChangeShapeType="1"/>
            <a:stCxn id="8257" idx="0"/>
            <a:endCxn id="8255" idx="5"/>
          </p:cNvCxnSpPr>
          <p:nvPr/>
        </p:nvCxnSpPr>
        <p:spPr bwMode="auto">
          <a:xfrm flipH="1" flipV="1">
            <a:off x="899795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8226" name="AutoShape 33"/>
          <p:cNvCxnSpPr>
            <a:cxnSpLocks noChangeShapeType="1"/>
            <a:stCxn id="8256" idx="0"/>
            <a:endCxn id="8255" idx="3"/>
          </p:cNvCxnSpPr>
          <p:nvPr/>
        </p:nvCxnSpPr>
        <p:spPr bwMode="auto">
          <a:xfrm flipV="1">
            <a:off x="863600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8227" name="Oval 34"/>
          <p:cNvSpPr>
            <a:spLocks noChangeArrowheads="1"/>
          </p:cNvSpPr>
          <p:nvPr/>
        </p:nvSpPr>
        <p:spPr bwMode="auto">
          <a:xfrm>
            <a:off x="3976688" y="5073651"/>
            <a:ext cx="285750" cy="284163"/>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28" name="Oval 35"/>
          <p:cNvSpPr>
            <a:spLocks noChangeArrowheads="1"/>
          </p:cNvSpPr>
          <p:nvPr/>
        </p:nvSpPr>
        <p:spPr bwMode="auto">
          <a:xfrm>
            <a:off x="2917826" y="55292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29" name="Oval 36"/>
          <p:cNvSpPr>
            <a:spLocks noChangeArrowheads="1"/>
          </p:cNvSpPr>
          <p:nvPr/>
        </p:nvSpPr>
        <p:spPr bwMode="auto">
          <a:xfrm>
            <a:off x="3440113" y="5984875"/>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30" name="Rectangle 37"/>
          <p:cNvSpPr>
            <a:spLocks noChangeAspect="1" noChangeArrowheads="1"/>
          </p:cNvSpPr>
          <p:nvPr/>
        </p:nvSpPr>
        <p:spPr bwMode="auto">
          <a:xfrm>
            <a:off x="322103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31" name="Rectangle 38"/>
          <p:cNvSpPr>
            <a:spLocks noChangeAspect="1" noChangeArrowheads="1"/>
          </p:cNvSpPr>
          <p:nvPr/>
        </p:nvSpPr>
        <p:spPr bwMode="auto">
          <a:xfrm>
            <a:off x="3741739" y="6497639"/>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32" name="Oval 39"/>
          <p:cNvSpPr>
            <a:spLocks noChangeArrowheads="1"/>
          </p:cNvSpPr>
          <p:nvPr/>
        </p:nvSpPr>
        <p:spPr bwMode="auto">
          <a:xfrm>
            <a:off x="2395538" y="5984875"/>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33" name="Rectangle 40"/>
          <p:cNvSpPr>
            <a:spLocks noChangeAspect="1" noChangeArrowheads="1"/>
          </p:cNvSpPr>
          <p:nvPr/>
        </p:nvSpPr>
        <p:spPr bwMode="auto">
          <a:xfrm>
            <a:off x="217328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34" name="Rectangle 41"/>
          <p:cNvSpPr>
            <a:spLocks noChangeAspect="1" noChangeArrowheads="1"/>
          </p:cNvSpPr>
          <p:nvPr/>
        </p:nvSpPr>
        <p:spPr bwMode="auto">
          <a:xfrm>
            <a:off x="2695575" y="649763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35" name="Oval 42"/>
          <p:cNvSpPr>
            <a:spLocks noChangeArrowheads="1"/>
          </p:cNvSpPr>
          <p:nvPr/>
        </p:nvSpPr>
        <p:spPr bwMode="auto">
          <a:xfrm>
            <a:off x="50371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36" name="Oval 43"/>
          <p:cNvSpPr>
            <a:spLocks noChangeArrowheads="1"/>
          </p:cNvSpPr>
          <p:nvPr/>
        </p:nvSpPr>
        <p:spPr bwMode="auto">
          <a:xfrm>
            <a:off x="55594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37" name="Rectangle 44"/>
          <p:cNvSpPr>
            <a:spLocks noChangeAspect="1" noChangeArrowheads="1"/>
          </p:cNvSpPr>
          <p:nvPr/>
        </p:nvSpPr>
        <p:spPr bwMode="auto">
          <a:xfrm>
            <a:off x="53403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38" name="Rectangle 45"/>
          <p:cNvSpPr>
            <a:spLocks noChangeAspect="1" noChangeArrowheads="1"/>
          </p:cNvSpPr>
          <p:nvPr/>
        </p:nvSpPr>
        <p:spPr bwMode="auto">
          <a:xfrm>
            <a:off x="58610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39" name="Oval 46"/>
          <p:cNvSpPr>
            <a:spLocks noChangeArrowheads="1"/>
          </p:cNvSpPr>
          <p:nvPr/>
        </p:nvSpPr>
        <p:spPr bwMode="auto">
          <a:xfrm>
            <a:off x="45148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40" name="Rectangle 47"/>
          <p:cNvSpPr>
            <a:spLocks noChangeAspect="1" noChangeArrowheads="1"/>
          </p:cNvSpPr>
          <p:nvPr/>
        </p:nvSpPr>
        <p:spPr bwMode="auto">
          <a:xfrm>
            <a:off x="42926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41" name="Rectangle 48"/>
          <p:cNvSpPr>
            <a:spLocks noChangeAspect="1" noChangeArrowheads="1"/>
          </p:cNvSpPr>
          <p:nvPr/>
        </p:nvSpPr>
        <p:spPr bwMode="auto">
          <a:xfrm>
            <a:off x="48148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42" name="Oval 49"/>
          <p:cNvSpPr>
            <a:spLocks noChangeArrowheads="1"/>
          </p:cNvSpPr>
          <p:nvPr/>
        </p:nvSpPr>
        <p:spPr bwMode="auto">
          <a:xfrm>
            <a:off x="6096000" y="4646613"/>
            <a:ext cx="287338"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43" name="Oval 50"/>
          <p:cNvSpPr>
            <a:spLocks noChangeArrowheads="1"/>
          </p:cNvSpPr>
          <p:nvPr/>
        </p:nvSpPr>
        <p:spPr bwMode="auto">
          <a:xfrm>
            <a:off x="8216900" y="5075238"/>
            <a:ext cx="285750"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44" name="Oval 51"/>
          <p:cNvSpPr>
            <a:spLocks noChangeArrowheads="1"/>
          </p:cNvSpPr>
          <p:nvPr/>
        </p:nvSpPr>
        <p:spPr bwMode="auto">
          <a:xfrm>
            <a:off x="71580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45" name="Oval 52"/>
          <p:cNvSpPr>
            <a:spLocks noChangeArrowheads="1"/>
          </p:cNvSpPr>
          <p:nvPr/>
        </p:nvSpPr>
        <p:spPr bwMode="auto">
          <a:xfrm>
            <a:off x="76803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46" name="Rectangle 53"/>
          <p:cNvSpPr>
            <a:spLocks noChangeAspect="1" noChangeArrowheads="1"/>
          </p:cNvSpPr>
          <p:nvPr/>
        </p:nvSpPr>
        <p:spPr bwMode="auto">
          <a:xfrm>
            <a:off x="74612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47" name="Rectangle 54"/>
          <p:cNvSpPr>
            <a:spLocks noChangeAspect="1" noChangeArrowheads="1"/>
          </p:cNvSpPr>
          <p:nvPr/>
        </p:nvSpPr>
        <p:spPr bwMode="auto">
          <a:xfrm>
            <a:off x="79819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48" name="Oval 55"/>
          <p:cNvSpPr>
            <a:spLocks noChangeArrowheads="1"/>
          </p:cNvSpPr>
          <p:nvPr/>
        </p:nvSpPr>
        <p:spPr bwMode="auto">
          <a:xfrm>
            <a:off x="66357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49" name="Rectangle 56"/>
          <p:cNvSpPr>
            <a:spLocks noChangeAspect="1" noChangeArrowheads="1"/>
          </p:cNvSpPr>
          <p:nvPr/>
        </p:nvSpPr>
        <p:spPr bwMode="auto">
          <a:xfrm>
            <a:off x="64135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50" name="Rectangle 57"/>
          <p:cNvSpPr>
            <a:spLocks noChangeAspect="1" noChangeArrowheads="1"/>
          </p:cNvSpPr>
          <p:nvPr/>
        </p:nvSpPr>
        <p:spPr bwMode="auto">
          <a:xfrm>
            <a:off x="69357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51" name="Oval 58"/>
          <p:cNvSpPr>
            <a:spLocks noChangeArrowheads="1"/>
          </p:cNvSpPr>
          <p:nvPr/>
        </p:nvSpPr>
        <p:spPr bwMode="auto">
          <a:xfrm>
            <a:off x="9277351" y="5532438"/>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52" name="Oval 59"/>
          <p:cNvSpPr>
            <a:spLocks noChangeArrowheads="1"/>
          </p:cNvSpPr>
          <p:nvPr/>
        </p:nvSpPr>
        <p:spPr bwMode="auto">
          <a:xfrm>
            <a:off x="9799638" y="5988050"/>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53" name="Rectangle 60"/>
          <p:cNvSpPr>
            <a:spLocks noChangeAspect="1" noChangeArrowheads="1"/>
          </p:cNvSpPr>
          <p:nvPr/>
        </p:nvSpPr>
        <p:spPr bwMode="auto">
          <a:xfrm>
            <a:off x="958056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54" name="Rectangle 61"/>
          <p:cNvSpPr>
            <a:spLocks noChangeAspect="1" noChangeArrowheads="1"/>
          </p:cNvSpPr>
          <p:nvPr/>
        </p:nvSpPr>
        <p:spPr bwMode="auto">
          <a:xfrm>
            <a:off x="10101264" y="65008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55" name="Oval 62"/>
          <p:cNvSpPr>
            <a:spLocks noChangeArrowheads="1"/>
          </p:cNvSpPr>
          <p:nvPr/>
        </p:nvSpPr>
        <p:spPr bwMode="auto">
          <a:xfrm>
            <a:off x="8755063" y="59880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8256" name="Rectangle 63"/>
          <p:cNvSpPr>
            <a:spLocks noChangeAspect="1" noChangeArrowheads="1"/>
          </p:cNvSpPr>
          <p:nvPr/>
        </p:nvSpPr>
        <p:spPr bwMode="auto">
          <a:xfrm>
            <a:off x="853281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8257" name="Rectangle 64"/>
          <p:cNvSpPr>
            <a:spLocks noChangeAspect="1" noChangeArrowheads="1"/>
          </p:cNvSpPr>
          <p:nvPr/>
        </p:nvSpPr>
        <p:spPr bwMode="auto">
          <a:xfrm>
            <a:off x="9055100" y="65008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graphicFrame>
        <p:nvGraphicFramePr>
          <p:cNvPr id="8194" name="Object 3"/>
          <p:cNvGraphicFramePr>
            <a:graphicFrameLocks noChangeAspect="1"/>
          </p:cNvGraphicFramePr>
          <p:nvPr/>
        </p:nvGraphicFramePr>
        <p:xfrm>
          <a:off x="3556001" y="2590801"/>
          <a:ext cx="5032375" cy="1171575"/>
        </p:xfrm>
        <a:graphic>
          <a:graphicData uri="http://schemas.openxmlformats.org/presentationml/2006/ole">
            <mc:AlternateContent xmlns:mc="http://schemas.openxmlformats.org/markup-compatibility/2006">
              <mc:Choice xmlns:v="urn:schemas-microsoft-com:vml" Requires="v">
                <p:oleObj name="Equation" r:id="rId2" imgW="1854000" imgH="431640" progId="Equation.3">
                  <p:embed/>
                </p:oleObj>
              </mc:Choice>
              <mc:Fallback>
                <p:oleObj name="Equation" r:id="rId2" imgW="1854000" imgH="431640" progId="Equation.3">
                  <p:embed/>
                  <p:pic>
                    <p:nvPicPr>
                      <p:cNvPr id="8194"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6001" y="2590801"/>
                        <a:ext cx="5032375" cy="117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58" name="Content Placeholder 66"/>
          <p:cNvSpPr>
            <a:spLocks noGrp="1"/>
          </p:cNvSpPr>
          <p:nvPr>
            <p:ph idx="1"/>
          </p:nvPr>
        </p:nvSpPr>
        <p:spPr/>
        <p:txBody>
          <a:bodyPr/>
          <a:lstStyle/>
          <a:p>
            <a:pPr eaLnBrk="1" hangingPunct="1"/>
            <a:endParaRPr lang="en-US" altLang="en-US"/>
          </a:p>
        </p:txBody>
      </p:sp>
      <p:sp>
        <p:nvSpPr>
          <p:cNvPr id="8259" name="Rectangle 4" descr="Rectangle: Click to edit Master text styles&#10;Second level&#10;Third level&#10;Fourth level&#10;Fifth level"/>
          <p:cNvSpPr txBox="1">
            <a:spLocks noChangeArrowheads="1"/>
          </p:cNvSpPr>
          <p:nvPr/>
        </p:nvSpPr>
        <p:spPr bwMode="auto">
          <a:xfrm>
            <a:off x="2209800" y="1600200"/>
            <a:ext cx="8001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Times" panose="02020603050405020304" pitchFamily="18" charset="0"/>
              <a:buChar char="•"/>
            </a:pPr>
            <a:r>
              <a:rPr lang="en-US" altLang="en-US" sz="2400">
                <a:latin typeface="Calibri" panose="020F0502020204030204" pitchFamily="34" charset="0"/>
              </a:rPr>
              <a:t>At each level we insert      nodes</a:t>
            </a:r>
          </a:p>
          <a:p>
            <a:pPr lvl="1" eaLnBrk="1" hangingPunct="1">
              <a:spcBef>
                <a:spcPct val="20000"/>
              </a:spcBef>
              <a:buFont typeface="Times" panose="02020603050405020304" pitchFamily="18" charset="0"/>
              <a:buChar char="•"/>
            </a:pPr>
            <a:r>
              <a:rPr lang="en-US" altLang="en-US" sz="2000">
                <a:latin typeface="Calibri" panose="020F0502020204030204" pitchFamily="34" charset="0"/>
              </a:rPr>
              <a:t>Each node can generate h-i swaps</a:t>
            </a:r>
          </a:p>
        </p:txBody>
      </p:sp>
      <p:graphicFrame>
        <p:nvGraphicFramePr>
          <p:cNvPr id="8195" name="Object 4"/>
          <p:cNvGraphicFramePr>
            <a:graphicFrameLocks noChangeAspect="1"/>
          </p:cNvGraphicFramePr>
          <p:nvPr/>
        </p:nvGraphicFramePr>
        <p:xfrm>
          <a:off x="5472114" y="1581150"/>
          <a:ext cx="319087" cy="400050"/>
        </p:xfrm>
        <a:graphic>
          <a:graphicData uri="http://schemas.openxmlformats.org/presentationml/2006/ole">
            <mc:AlternateContent xmlns:mc="http://schemas.openxmlformats.org/markup-compatibility/2006">
              <mc:Choice xmlns:v="urn:schemas-microsoft-com:vml" Requires="v">
                <p:oleObj name="Equation" r:id="rId4" imgW="152280" imgH="190440" progId="Equation.3">
                  <p:embed/>
                </p:oleObj>
              </mc:Choice>
              <mc:Fallback>
                <p:oleObj name="Equation" r:id="rId4" imgW="152280" imgH="190440" progId="Equation.3">
                  <p:embed/>
                  <p:pic>
                    <p:nvPicPr>
                      <p:cNvPr id="819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2114" y="1581150"/>
                        <a:ext cx="319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108359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9219" name="AutoShape 2"/>
          <p:cNvCxnSpPr>
            <a:cxnSpLocks noChangeShapeType="1"/>
            <a:stCxn id="9266" idx="3"/>
            <a:endCxn id="9251" idx="7"/>
          </p:cNvCxnSpPr>
          <p:nvPr/>
        </p:nvCxnSpPr>
        <p:spPr bwMode="auto">
          <a:xfrm flipH="1">
            <a:off x="4221163" y="4899026"/>
            <a:ext cx="1917700" cy="2063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20" name="Rectangle 3"/>
          <p:cNvSpPr>
            <a:spLocks noGrp="1" noChangeArrowheads="1"/>
          </p:cNvSpPr>
          <p:nvPr>
            <p:ph type="title"/>
          </p:nvPr>
        </p:nvSpPr>
        <p:spPr/>
        <p:txBody>
          <a:bodyPr/>
          <a:lstStyle/>
          <a:p>
            <a:pPr eaLnBrk="1" hangingPunct="1"/>
            <a:r>
              <a:rPr lang="en-US" altLang="en-US"/>
              <a:t>Analysis</a:t>
            </a:r>
          </a:p>
        </p:txBody>
      </p:sp>
      <p:sp>
        <p:nvSpPr>
          <p:cNvPr id="9221" name="Rectangle 4" descr="Rectangle: Click to edit Master text styles&#10;Second level&#10;Third level&#10;Fourth level&#10;Fifth level"/>
          <p:cNvSpPr>
            <a:spLocks noGrp="1" noChangeArrowheads="1"/>
          </p:cNvSpPr>
          <p:nvPr>
            <p:ph type="body" idx="1"/>
          </p:nvPr>
        </p:nvSpPr>
        <p:spPr>
          <a:xfrm>
            <a:off x="2209800" y="1600200"/>
            <a:ext cx="8001000" cy="2819400"/>
          </a:xfrm>
        </p:spPr>
        <p:txBody>
          <a:bodyPr/>
          <a:lstStyle/>
          <a:p>
            <a:pPr eaLnBrk="1" hangingPunct="1">
              <a:buFont typeface="Times" panose="02020603050405020304" pitchFamily="18" charset="0"/>
              <a:buChar char="•"/>
            </a:pPr>
            <a:r>
              <a:rPr lang="en-US" altLang="en-US" sz="2400"/>
              <a:t>At each level we insert      nodes</a:t>
            </a:r>
          </a:p>
          <a:p>
            <a:pPr lvl="1" eaLnBrk="1" hangingPunct="1">
              <a:buFont typeface="Times" panose="02020603050405020304" pitchFamily="18" charset="0"/>
              <a:buChar char="•"/>
            </a:pPr>
            <a:r>
              <a:rPr lang="en-US" altLang="en-US" sz="2000"/>
              <a:t>Each node can generate h-i swaps</a:t>
            </a:r>
          </a:p>
          <a:p>
            <a:pPr eaLnBrk="1" hangingPunct="1">
              <a:buFont typeface="Times" panose="02020603050405020304" pitchFamily="18" charset="0"/>
              <a:buChar char="•"/>
            </a:pPr>
            <a:r>
              <a:rPr lang="en-US" altLang="en-US" sz="2400"/>
              <a:t>Thus, bottom-up heap construction runs in </a:t>
            </a:r>
            <a:r>
              <a:rPr lang="en-US" altLang="en-US" sz="2400" b="1" i="1">
                <a:latin typeface="Times New Roman" panose="02020603050405020304" pitchFamily="18" charset="0"/>
              </a:rPr>
              <a:t>O</a:t>
            </a:r>
            <a:r>
              <a:rPr lang="en-US" altLang="en-US" sz="2400">
                <a:latin typeface="Times New Roman" panose="02020603050405020304" pitchFamily="18" charset="0"/>
              </a:rPr>
              <a:t>(</a:t>
            </a:r>
            <a:r>
              <a:rPr lang="en-US" altLang="en-US" sz="2400" b="1" i="1">
                <a:latin typeface="Times New Roman" panose="02020603050405020304" pitchFamily="18" charset="0"/>
              </a:rPr>
              <a:t>n</a:t>
            </a:r>
            <a:r>
              <a:rPr lang="en-US" altLang="en-US" sz="2400">
                <a:latin typeface="Times New Roman" panose="02020603050405020304" pitchFamily="18" charset="0"/>
              </a:rPr>
              <a:t>) </a:t>
            </a:r>
            <a:r>
              <a:rPr lang="en-US" altLang="en-US" sz="2400"/>
              <a:t>time </a:t>
            </a:r>
          </a:p>
          <a:p>
            <a:pPr eaLnBrk="1" hangingPunct="1">
              <a:buFont typeface="Times" panose="02020603050405020304" pitchFamily="18" charset="0"/>
              <a:buChar char="•"/>
            </a:pPr>
            <a:r>
              <a:rPr lang="en-US" altLang="en-US" sz="2400"/>
              <a:t>Bottom-up heap construction is faster than </a:t>
            </a:r>
            <a:r>
              <a:rPr lang="en-US" altLang="en-US" sz="2400" b="1" i="1">
                <a:latin typeface="Times New Roman" panose="02020603050405020304" pitchFamily="18" charset="0"/>
              </a:rPr>
              <a:t>n</a:t>
            </a:r>
            <a:r>
              <a:rPr lang="en-US" altLang="en-US" sz="2400"/>
              <a:t> successive insertions and speeds up the first phase of heap-sort</a:t>
            </a:r>
          </a:p>
        </p:txBody>
      </p:sp>
      <p:cxnSp>
        <p:nvCxnSpPr>
          <p:cNvPr id="9222" name="AutoShape 5"/>
          <p:cNvCxnSpPr>
            <a:cxnSpLocks noChangeShapeType="1"/>
            <a:stCxn id="9251" idx="3"/>
            <a:endCxn id="9252" idx="7"/>
          </p:cNvCxnSpPr>
          <p:nvPr/>
        </p:nvCxnSpPr>
        <p:spPr bwMode="auto">
          <a:xfrm flipH="1">
            <a:off x="3160713" y="5326063"/>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23" name="AutoShape 6"/>
          <p:cNvCxnSpPr>
            <a:cxnSpLocks noChangeShapeType="1"/>
            <a:stCxn id="9259" idx="1"/>
            <a:endCxn id="9251" idx="5"/>
          </p:cNvCxnSpPr>
          <p:nvPr/>
        </p:nvCxnSpPr>
        <p:spPr bwMode="auto">
          <a:xfrm flipH="1" flipV="1">
            <a:off x="4221163" y="5326064"/>
            <a:ext cx="857250" cy="2365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24" name="AutoShape 7"/>
          <p:cNvCxnSpPr>
            <a:cxnSpLocks noChangeShapeType="1"/>
            <a:stCxn id="9255" idx="0"/>
            <a:endCxn id="9253" idx="5"/>
          </p:cNvCxnSpPr>
          <p:nvPr/>
        </p:nvCxnSpPr>
        <p:spPr bwMode="auto">
          <a:xfrm flipH="1" flipV="1">
            <a:off x="3684589" y="6238875"/>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25" name="AutoShape 8"/>
          <p:cNvCxnSpPr>
            <a:cxnSpLocks noChangeShapeType="1"/>
            <a:stCxn id="9254" idx="0"/>
            <a:endCxn id="9253" idx="3"/>
          </p:cNvCxnSpPr>
          <p:nvPr/>
        </p:nvCxnSpPr>
        <p:spPr bwMode="auto">
          <a:xfrm flipV="1">
            <a:off x="3324226" y="6238875"/>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26" name="AutoShape 9"/>
          <p:cNvCxnSpPr>
            <a:cxnSpLocks noChangeShapeType="1"/>
            <a:stCxn id="9256" idx="7"/>
            <a:endCxn id="9252" idx="3"/>
          </p:cNvCxnSpPr>
          <p:nvPr/>
        </p:nvCxnSpPr>
        <p:spPr bwMode="auto">
          <a:xfrm flipV="1">
            <a:off x="2638426"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27" name="AutoShape 10"/>
          <p:cNvCxnSpPr>
            <a:cxnSpLocks noChangeShapeType="1"/>
            <a:stCxn id="9253" idx="1"/>
            <a:endCxn id="9252" idx="5"/>
          </p:cNvCxnSpPr>
          <p:nvPr/>
        </p:nvCxnSpPr>
        <p:spPr bwMode="auto">
          <a:xfrm flipH="1" flipV="1">
            <a:off x="3160714" y="5783263"/>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28" name="AutoShape 11"/>
          <p:cNvCxnSpPr>
            <a:cxnSpLocks noChangeShapeType="1"/>
            <a:stCxn id="9258" idx="0"/>
            <a:endCxn id="9256" idx="5"/>
          </p:cNvCxnSpPr>
          <p:nvPr/>
        </p:nvCxnSpPr>
        <p:spPr bwMode="auto">
          <a:xfrm flipH="1" flipV="1">
            <a:off x="263842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29" name="AutoShape 12"/>
          <p:cNvCxnSpPr>
            <a:cxnSpLocks noChangeShapeType="1"/>
            <a:stCxn id="9257" idx="0"/>
            <a:endCxn id="9256" idx="3"/>
          </p:cNvCxnSpPr>
          <p:nvPr/>
        </p:nvCxnSpPr>
        <p:spPr bwMode="auto">
          <a:xfrm flipV="1">
            <a:off x="2276475" y="6238875"/>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0" name="AutoShape 13"/>
          <p:cNvCxnSpPr>
            <a:cxnSpLocks noChangeShapeType="1"/>
            <a:stCxn id="9262" idx="0"/>
            <a:endCxn id="9260" idx="5"/>
          </p:cNvCxnSpPr>
          <p:nvPr/>
        </p:nvCxnSpPr>
        <p:spPr bwMode="auto">
          <a:xfrm flipH="1" flipV="1">
            <a:off x="58039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1" name="AutoShape 14"/>
          <p:cNvCxnSpPr>
            <a:cxnSpLocks noChangeShapeType="1"/>
            <a:stCxn id="9261" idx="0"/>
            <a:endCxn id="9260" idx="3"/>
          </p:cNvCxnSpPr>
          <p:nvPr/>
        </p:nvCxnSpPr>
        <p:spPr bwMode="auto">
          <a:xfrm flipV="1">
            <a:off x="54435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2" name="AutoShape 15"/>
          <p:cNvCxnSpPr>
            <a:cxnSpLocks noChangeShapeType="1"/>
            <a:stCxn id="9263" idx="7"/>
            <a:endCxn id="9259" idx="3"/>
          </p:cNvCxnSpPr>
          <p:nvPr/>
        </p:nvCxnSpPr>
        <p:spPr bwMode="auto">
          <a:xfrm flipV="1">
            <a:off x="47577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3" name="AutoShape 16"/>
          <p:cNvCxnSpPr>
            <a:cxnSpLocks noChangeShapeType="1"/>
            <a:stCxn id="9260" idx="1"/>
            <a:endCxn id="9259" idx="5"/>
          </p:cNvCxnSpPr>
          <p:nvPr/>
        </p:nvCxnSpPr>
        <p:spPr bwMode="auto">
          <a:xfrm flipH="1" flipV="1">
            <a:off x="52800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4" name="AutoShape 17"/>
          <p:cNvCxnSpPr>
            <a:cxnSpLocks noChangeShapeType="1"/>
            <a:stCxn id="9265" idx="0"/>
            <a:endCxn id="9263" idx="5"/>
          </p:cNvCxnSpPr>
          <p:nvPr/>
        </p:nvCxnSpPr>
        <p:spPr bwMode="auto">
          <a:xfrm flipH="1" flipV="1">
            <a:off x="47577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5" name="AutoShape 18"/>
          <p:cNvCxnSpPr>
            <a:cxnSpLocks noChangeShapeType="1"/>
            <a:stCxn id="9264" idx="0"/>
            <a:endCxn id="9263" idx="3"/>
          </p:cNvCxnSpPr>
          <p:nvPr/>
        </p:nvCxnSpPr>
        <p:spPr bwMode="auto">
          <a:xfrm flipV="1">
            <a:off x="43957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6" name="AutoShape 19"/>
          <p:cNvCxnSpPr>
            <a:cxnSpLocks noChangeShapeType="1"/>
            <a:stCxn id="9266" idx="5"/>
            <a:endCxn id="9267" idx="1"/>
          </p:cNvCxnSpPr>
          <p:nvPr/>
        </p:nvCxnSpPr>
        <p:spPr bwMode="auto">
          <a:xfrm>
            <a:off x="6340475" y="4899026"/>
            <a:ext cx="1917700" cy="2079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7" name="AutoShape 20"/>
          <p:cNvCxnSpPr>
            <a:cxnSpLocks noChangeShapeType="1"/>
            <a:stCxn id="9267" idx="3"/>
            <a:endCxn id="9268" idx="7"/>
          </p:cNvCxnSpPr>
          <p:nvPr/>
        </p:nvCxnSpPr>
        <p:spPr bwMode="auto">
          <a:xfrm flipH="1">
            <a:off x="7400925" y="5327650"/>
            <a:ext cx="857250" cy="23495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8" name="AutoShape 21"/>
          <p:cNvCxnSpPr>
            <a:cxnSpLocks noChangeShapeType="1"/>
            <a:stCxn id="9275" idx="1"/>
            <a:endCxn id="9267" idx="5"/>
          </p:cNvCxnSpPr>
          <p:nvPr/>
        </p:nvCxnSpPr>
        <p:spPr bwMode="auto">
          <a:xfrm flipH="1" flipV="1">
            <a:off x="8461375" y="5327650"/>
            <a:ext cx="857250" cy="2365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39" name="AutoShape 22"/>
          <p:cNvCxnSpPr>
            <a:cxnSpLocks noChangeShapeType="1"/>
            <a:stCxn id="9271" idx="0"/>
            <a:endCxn id="9269" idx="5"/>
          </p:cNvCxnSpPr>
          <p:nvPr/>
        </p:nvCxnSpPr>
        <p:spPr bwMode="auto">
          <a:xfrm flipH="1" flipV="1">
            <a:off x="7924800" y="6240464"/>
            <a:ext cx="160338"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40" name="AutoShape 23"/>
          <p:cNvCxnSpPr>
            <a:cxnSpLocks noChangeShapeType="1"/>
            <a:stCxn id="9270" idx="0"/>
            <a:endCxn id="9269" idx="3"/>
          </p:cNvCxnSpPr>
          <p:nvPr/>
        </p:nvCxnSpPr>
        <p:spPr bwMode="auto">
          <a:xfrm flipV="1">
            <a:off x="7564438" y="6240464"/>
            <a:ext cx="157162"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41" name="AutoShape 24"/>
          <p:cNvCxnSpPr>
            <a:cxnSpLocks noChangeShapeType="1"/>
            <a:stCxn id="9272" idx="7"/>
            <a:endCxn id="9268" idx="3"/>
          </p:cNvCxnSpPr>
          <p:nvPr/>
        </p:nvCxnSpPr>
        <p:spPr bwMode="auto">
          <a:xfrm flipV="1">
            <a:off x="6878639"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42" name="AutoShape 25"/>
          <p:cNvCxnSpPr>
            <a:cxnSpLocks noChangeShapeType="1"/>
            <a:stCxn id="9269" idx="1"/>
            <a:endCxn id="9268" idx="5"/>
          </p:cNvCxnSpPr>
          <p:nvPr/>
        </p:nvCxnSpPr>
        <p:spPr bwMode="auto">
          <a:xfrm flipH="1" flipV="1">
            <a:off x="7400926" y="5784851"/>
            <a:ext cx="320675" cy="23336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43" name="AutoShape 26"/>
          <p:cNvCxnSpPr>
            <a:cxnSpLocks noChangeShapeType="1"/>
            <a:stCxn id="9274" idx="0"/>
            <a:endCxn id="9272" idx="5"/>
          </p:cNvCxnSpPr>
          <p:nvPr/>
        </p:nvCxnSpPr>
        <p:spPr bwMode="auto">
          <a:xfrm flipH="1" flipV="1">
            <a:off x="687863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44" name="AutoShape 27"/>
          <p:cNvCxnSpPr>
            <a:cxnSpLocks noChangeShapeType="1"/>
            <a:stCxn id="9273" idx="0"/>
            <a:endCxn id="9272" idx="3"/>
          </p:cNvCxnSpPr>
          <p:nvPr/>
        </p:nvCxnSpPr>
        <p:spPr bwMode="auto">
          <a:xfrm flipV="1">
            <a:off x="6516689" y="6240464"/>
            <a:ext cx="160337" cy="24923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45" name="AutoShape 28"/>
          <p:cNvCxnSpPr>
            <a:cxnSpLocks noChangeShapeType="1"/>
            <a:stCxn id="9278" idx="0"/>
            <a:endCxn id="9276" idx="5"/>
          </p:cNvCxnSpPr>
          <p:nvPr/>
        </p:nvCxnSpPr>
        <p:spPr bwMode="auto">
          <a:xfrm flipH="1" flipV="1">
            <a:off x="10044114" y="6242050"/>
            <a:ext cx="160337"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46" name="AutoShape 29"/>
          <p:cNvCxnSpPr>
            <a:cxnSpLocks noChangeShapeType="1"/>
            <a:stCxn id="9277" idx="0"/>
            <a:endCxn id="9276" idx="3"/>
          </p:cNvCxnSpPr>
          <p:nvPr/>
        </p:nvCxnSpPr>
        <p:spPr bwMode="auto">
          <a:xfrm flipV="1">
            <a:off x="9683751" y="6242050"/>
            <a:ext cx="157163"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47" name="AutoShape 30"/>
          <p:cNvCxnSpPr>
            <a:cxnSpLocks noChangeShapeType="1"/>
            <a:stCxn id="9279" idx="7"/>
            <a:endCxn id="9275" idx="3"/>
          </p:cNvCxnSpPr>
          <p:nvPr/>
        </p:nvCxnSpPr>
        <p:spPr bwMode="auto">
          <a:xfrm flipV="1">
            <a:off x="8997951"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48" name="AutoShape 31"/>
          <p:cNvCxnSpPr>
            <a:cxnSpLocks noChangeShapeType="1"/>
            <a:stCxn id="9276" idx="1"/>
            <a:endCxn id="9275" idx="5"/>
          </p:cNvCxnSpPr>
          <p:nvPr/>
        </p:nvCxnSpPr>
        <p:spPr bwMode="auto">
          <a:xfrm flipH="1" flipV="1">
            <a:off x="9520239" y="5786438"/>
            <a:ext cx="320675" cy="23336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49" name="AutoShape 32"/>
          <p:cNvCxnSpPr>
            <a:cxnSpLocks noChangeShapeType="1"/>
            <a:stCxn id="9281" idx="0"/>
            <a:endCxn id="9279" idx="5"/>
          </p:cNvCxnSpPr>
          <p:nvPr/>
        </p:nvCxnSpPr>
        <p:spPr bwMode="auto">
          <a:xfrm flipH="1" flipV="1">
            <a:off x="899795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9250" name="AutoShape 33"/>
          <p:cNvCxnSpPr>
            <a:cxnSpLocks noChangeShapeType="1"/>
            <a:stCxn id="9280" idx="0"/>
            <a:endCxn id="9279" idx="3"/>
          </p:cNvCxnSpPr>
          <p:nvPr/>
        </p:nvCxnSpPr>
        <p:spPr bwMode="auto">
          <a:xfrm flipV="1">
            <a:off x="8636000" y="6242050"/>
            <a:ext cx="160338" cy="24923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9251" name="Oval 34"/>
          <p:cNvSpPr>
            <a:spLocks noChangeArrowheads="1"/>
          </p:cNvSpPr>
          <p:nvPr/>
        </p:nvSpPr>
        <p:spPr bwMode="auto">
          <a:xfrm>
            <a:off x="3976688" y="5073651"/>
            <a:ext cx="285750" cy="284163"/>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52" name="Oval 35"/>
          <p:cNvSpPr>
            <a:spLocks noChangeArrowheads="1"/>
          </p:cNvSpPr>
          <p:nvPr/>
        </p:nvSpPr>
        <p:spPr bwMode="auto">
          <a:xfrm>
            <a:off x="2917826" y="55292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53" name="Oval 36"/>
          <p:cNvSpPr>
            <a:spLocks noChangeArrowheads="1"/>
          </p:cNvSpPr>
          <p:nvPr/>
        </p:nvSpPr>
        <p:spPr bwMode="auto">
          <a:xfrm>
            <a:off x="3440113" y="5984875"/>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54" name="Rectangle 37"/>
          <p:cNvSpPr>
            <a:spLocks noChangeAspect="1" noChangeArrowheads="1"/>
          </p:cNvSpPr>
          <p:nvPr/>
        </p:nvSpPr>
        <p:spPr bwMode="auto">
          <a:xfrm>
            <a:off x="322103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55" name="Rectangle 38"/>
          <p:cNvSpPr>
            <a:spLocks noChangeAspect="1" noChangeArrowheads="1"/>
          </p:cNvSpPr>
          <p:nvPr/>
        </p:nvSpPr>
        <p:spPr bwMode="auto">
          <a:xfrm>
            <a:off x="3741739" y="6497639"/>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56" name="Oval 39"/>
          <p:cNvSpPr>
            <a:spLocks noChangeArrowheads="1"/>
          </p:cNvSpPr>
          <p:nvPr/>
        </p:nvSpPr>
        <p:spPr bwMode="auto">
          <a:xfrm>
            <a:off x="2395538" y="5984875"/>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57" name="Rectangle 40"/>
          <p:cNvSpPr>
            <a:spLocks noChangeAspect="1" noChangeArrowheads="1"/>
          </p:cNvSpPr>
          <p:nvPr/>
        </p:nvSpPr>
        <p:spPr bwMode="auto">
          <a:xfrm>
            <a:off x="2173289" y="6497639"/>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58" name="Rectangle 41"/>
          <p:cNvSpPr>
            <a:spLocks noChangeAspect="1" noChangeArrowheads="1"/>
          </p:cNvSpPr>
          <p:nvPr/>
        </p:nvSpPr>
        <p:spPr bwMode="auto">
          <a:xfrm>
            <a:off x="2695575" y="6497639"/>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59" name="Oval 42"/>
          <p:cNvSpPr>
            <a:spLocks noChangeArrowheads="1"/>
          </p:cNvSpPr>
          <p:nvPr/>
        </p:nvSpPr>
        <p:spPr bwMode="auto">
          <a:xfrm>
            <a:off x="50371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60" name="Oval 43"/>
          <p:cNvSpPr>
            <a:spLocks noChangeArrowheads="1"/>
          </p:cNvSpPr>
          <p:nvPr/>
        </p:nvSpPr>
        <p:spPr bwMode="auto">
          <a:xfrm>
            <a:off x="55594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61" name="Rectangle 44"/>
          <p:cNvSpPr>
            <a:spLocks noChangeAspect="1" noChangeArrowheads="1"/>
          </p:cNvSpPr>
          <p:nvPr/>
        </p:nvSpPr>
        <p:spPr bwMode="auto">
          <a:xfrm>
            <a:off x="53403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62" name="Rectangle 45"/>
          <p:cNvSpPr>
            <a:spLocks noChangeAspect="1" noChangeArrowheads="1"/>
          </p:cNvSpPr>
          <p:nvPr/>
        </p:nvSpPr>
        <p:spPr bwMode="auto">
          <a:xfrm>
            <a:off x="58610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63" name="Oval 46"/>
          <p:cNvSpPr>
            <a:spLocks noChangeArrowheads="1"/>
          </p:cNvSpPr>
          <p:nvPr/>
        </p:nvSpPr>
        <p:spPr bwMode="auto">
          <a:xfrm>
            <a:off x="45148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64" name="Rectangle 47"/>
          <p:cNvSpPr>
            <a:spLocks noChangeAspect="1" noChangeArrowheads="1"/>
          </p:cNvSpPr>
          <p:nvPr/>
        </p:nvSpPr>
        <p:spPr bwMode="auto">
          <a:xfrm>
            <a:off x="42926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65" name="Rectangle 48"/>
          <p:cNvSpPr>
            <a:spLocks noChangeAspect="1" noChangeArrowheads="1"/>
          </p:cNvSpPr>
          <p:nvPr/>
        </p:nvSpPr>
        <p:spPr bwMode="auto">
          <a:xfrm>
            <a:off x="48148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66" name="Oval 49"/>
          <p:cNvSpPr>
            <a:spLocks noChangeArrowheads="1"/>
          </p:cNvSpPr>
          <p:nvPr/>
        </p:nvSpPr>
        <p:spPr bwMode="auto">
          <a:xfrm>
            <a:off x="6096000" y="4646613"/>
            <a:ext cx="287338"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67" name="Oval 50"/>
          <p:cNvSpPr>
            <a:spLocks noChangeArrowheads="1"/>
          </p:cNvSpPr>
          <p:nvPr/>
        </p:nvSpPr>
        <p:spPr bwMode="auto">
          <a:xfrm>
            <a:off x="8216900" y="5075238"/>
            <a:ext cx="285750" cy="284162"/>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68" name="Oval 51"/>
          <p:cNvSpPr>
            <a:spLocks noChangeArrowheads="1"/>
          </p:cNvSpPr>
          <p:nvPr/>
        </p:nvSpPr>
        <p:spPr bwMode="auto">
          <a:xfrm>
            <a:off x="7158038" y="55308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69" name="Oval 52"/>
          <p:cNvSpPr>
            <a:spLocks noChangeArrowheads="1"/>
          </p:cNvSpPr>
          <p:nvPr/>
        </p:nvSpPr>
        <p:spPr bwMode="auto">
          <a:xfrm>
            <a:off x="7680325" y="5986463"/>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70" name="Rectangle 53"/>
          <p:cNvSpPr>
            <a:spLocks noChangeAspect="1" noChangeArrowheads="1"/>
          </p:cNvSpPr>
          <p:nvPr/>
        </p:nvSpPr>
        <p:spPr bwMode="auto">
          <a:xfrm>
            <a:off x="746125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71" name="Rectangle 54"/>
          <p:cNvSpPr>
            <a:spLocks noChangeAspect="1" noChangeArrowheads="1"/>
          </p:cNvSpPr>
          <p:nvPr/>
        </p:nvSpPr>
        <p:spPr bwMode="auto">
          <a:xfrm>
            <a:off x="7981951" y="6499225"/>
            <a:ext cx="206375"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72" name="Oval 55"/>
          <p:cNvSpPr>
            <a:spLocks noChangeArrowheads="1"/>
          </p:cNvSpPr>
          <p:nvPr/>
        </p:nvSpPr>
        <p:spPr bwMode="auto">
          <a:xfrm>
            <a:off x="6635751" y="5986463"/>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73" name="Rectangle 56"/>
          <p:cNvSpPr>
            <a:spLocks noChangeAspect="1" noChangeArrowheads="1"/>
          </p:cNvSpPr>
          <p:nvPr/>
        </p:nvSpPr>
        <p:spPr bwMode="auto">
          <a:xfrm>
            <a:off x="6413500" y="6499225"/>
            <a:ext cx="204788"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74" name="Rectangle 57"/>
          <p:cNvSpPr>
            <a:spLocks noChangeAspect="1" noChangeArrowheads="1"/>
          </p:cNvSpPr>
          <p:nvPr/>
        </p:nvSpPr>
        <p:spPr bwMode="auto">
          <a:xfrm>
            <a:off x="6935789" y="6499225"/>
            <a:ext cx="204787" cy="204788"/>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75" name="Oval 58"/>
          <p:cNvSpPr>
            <a:spLocks noChangeArrowheads="1"/>
          </p:cNvSpPr>
          <p:nvPr/>
        </p:nvSpPr>
        <p:spPr bwMode="auto">
          <a:xfrm>
            <a:off x="9277351" y="5532438"/>
            <a:ext cx="284163"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76" name="Oval 59"/>
          <p:cNvSpPr>
            <a:spLocks noChangeArrowheads="1"/>
          </p:cNvSpPr>
          <p:nvPr/>
        </p:nvSpPr>
        <p:spPr bwMode="auto">
          <a:xfrm>
            <a:off x="9799638" y="5988050"/>
            <a:ext cx="285750"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77" name="Rectangle 60"/>
          <p:cNvSpPr>
            <a:spLocks noChangeAspect="1" noChangeArrowheads="1"/>
          </p:cNvSpPr>
          <p:nvPr/>
        </p:nvSpPr>
        <p:spPr bwMode="auto">
          <a:xfrm>
            <a:off x="958056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78" name="Rectangle 61"/>
          <p:cNvSpPr>
            <a:spLocks noChangeAspect="1" noChangeArrowheads="1"/>
          </p:cNvSpPr>
          <p:nvPr/>
        </p:nvSpPr>
        <p:spPr bwMode="auto">
          <a:xfrm>
            <a:off x="10101264" y="6500814"/>
            <a:ext cx="206375"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79" name="Oval 62"/>
          <p:cNvSpPr>
            <a:spLocks noChangeArrowheads="1"/>
          </p:cNvSpPr>
          <p:nvPr/>
        </p:nvSpPr>
        <p:spPr bwMode="auto">
          <a:xfrm>
            <a:off x="8755063" y="5988050"/>
            <a:ext cx="284162" cy="285750"/>
          </a:xfrm>
          <a:prstGeom prst="ellipse">
            <a:avLst/>
          </a:prstGeom>
          <a:solidFill>
            <a:schemeClr val="accent1"/>
          </a:solidFill>
          <a:ln w="19050">
            <a:solidFill>
              <a:schemeClr val="tx1"/>
            </a:solidFill>
            <a:round/>
            <a:headEnd/>
            <a:tailEnd/>
          </a:ln>
        </p:spPr>
        <p:txBody>
          <a:bodyPr wrap="none" lIns="0" tIns="0" rIns="0" anchor="ctr" anchorCtr="1"/>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Times New Roman" panose="02020603050405020304" pitchFamily="18" charset="0"/>
              <a:sym typeface="Symbol" panose="05050102010706020507" pitchFamily="18" charset="2"/>
            </a:endParaRPr>
          </a:p>
        </p:txBody>
      </p:sp>
      <p:sp>
        <p:nvSpPr>
          <p:cNvPr id="9280" name="Rectangle 63"/>
          <p:cNvSpPr>
            <a:spLocks noChangeAspect="1" noChangeArrowheads="1"/>
          </p:cNvSpPr>
          <p:nvPr/>
        </p:nvSpPr>
        <p:spPr bwMode="auto">
          <a:xfrm>
            <a:off x="8532814" y="6500814"/>
            <a:ext cx="204787"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sp>
        <p:nvSpPr>
          <p:cNvPr id="9281" name="Rectangle 64"/>
          <p:cNvSpPr>
            <a:spLocks noChangeAspect="1" noChangeArrowheads="1"/>
          </p:cNvSpPr>
          <p:nvPr/>
        </p:nvSpPr>
        <p:spPr bwMode="auto">
          <a:xfrm>
            <a:off x="9055100" y="6500814"/>
            <a:ext cx="204788" cy="20478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1600">
              <a:latin typeface="Calibri" panose="020F0502020204030204" pitchFamily="34" charset="0"/>
            </a:endParaRPr>
          </a:p>
        </p:txBody>
      </p:sp>
      <p:graphicFrame>
        <p:nvGraphicFramePr>
          <p:cNvPr id="9218" name="Object 2"/>
          <p:cNvGraphicFramePr>
            <a:graphicFrameLocks noChangeAspect="1"/>
          </p:cNvGraphicFramePr>
          <p:nvPr/>
        </p:nvGraphicFramePr>
        <p:xfrm>
          <a:off x="5472114" y="1581150"/>
          <a:ext cx="319087" cy="400050"/>
        </p:xfrm>
        <a:graphic>
          <a:graphicData uri="http://schemas.openxmlformats.org/presentationml/2006/ole">
            <mc:AlternateContent xmlns:mc="http://schemas.openxmlformats.org/markup-compatibility/2006">
              <mc:Choice xmlns:v="urn:schemas-microsoft-com:vml" Requires="v">
                <p:oleObj name="Equation" r:id="rId2" imgW="152280" imgH="190440" progId="Equation.3">
                  <p:embed/>
                </p:oleObj>
              </mc:Choice>
              <mc:Fallback>
                <p:oleObj name="Equation" r:id="rId2" imgW="152280" imgH="190440" progId="Equation.3">
                  <p:embed/>
                  <p:pic>
                    <p:nvPicPr>
                      <p:cNvPr id="9218"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2114" y="1581150"/>
                        <a:ext cx="31908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4312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37F8D24-08DE-4A31-84AF-C7C7CA768948}" type="slidenum">
              <a:rPr lang="en-US" altLang="en-US" sz="1400"/>
              <a:pPr eaLnBrk="1" hangingPunct="1"/>
              <a:t>4</a:t>
            </a:fld>
            <a:endParaRPr lang="en-US" altLang="en-US" sz="1400"/>
          </a:p>
        </p:txBody>
      </p:sp>
      <p:sp>
        <p:nvSpPr>
          <p:cNvPr id="8195" name="Rectangle 2"/>
          <p:cNvSpPr>
            <a:spLocks noGrp="1" noChangeArrowheads="1"/>
          </p:cNvSpPr>
          <p:nvPr>
            <p:ph type="title"/>
            <p:custDataLst>
              <p:tags r:id="rId2"/>
            </p:custDataLst>
          </p:nvPr>
        </p:nvSpPr>
        <p:spPr>
          <a:xfrm>
            <a:off x="1524000" y="114300"/>
            <a:ext cx="9525000" cy="1485900"/>
          </a:xfrm>
        </p:spPr>
        <p:txBody>
          <a:bodyPr/>
          <a:lstStyle/>
          <a:p>
            <a:pPr eaLnBrk="1" hangingPunct="1"/>
            <a:r>
              <a:rPr lang="en-US" altLang="en-US"/>
              <a:t>Potential Implementations</a:t>
            </a:r>
          </a:p>
        </p:txBody>
      </p:sp>
      <p:graphicFrame>
        <p:nvGraphicFramePr>
          <p:cNvPr id="5274" name="Group 154"/>
          <p:cNvGraphicFramePr>
            <a:graphicFrameLocks noGrp="1"/>
          </p:cNvGraphicFramePr>
          <p:nvPr>
            <p:custDataLst>
              <p:tags r:id="rId3"/>
            </p:custDataLst>
          </p:nvPr>
        </p:nvGraphicFramePr>
        <p:xfrm>
          <a:off x="1524000" y="1981201"/>
          <a:ext cx="9144000" cy="3429001"/>
        </p:xfrm>
        <a:graphic>
          <a:graphicData uri="http://schemas.openxmlformats.org/drawingml/2006/table">
            <a:tbl>
              <a:tblPr/>
              <a:tblGrid>
                <a:gridCol w="4489450">
                  <a:extLst>
                    <a:ext uri="{9D8B030D-6E8A-4147-A177-3AD203B41FA5}">
                      <a16:colId xmlns:a16="http://schemas.microsoft.com/office/drawing/2014/main" val="20000"/>
                    </a:ext>
                  </a:extLst>
                </a:gridCol>
                <a:gridCol w="2327275">
                  <a:extLst>
                    <a:ext uri="{9D8B030D-6E8A-4147-A177-3AD203B41FA5}">
                      <a16:colId xmlns:a16="http://schemas.microsoft.com/office/drawing/2014/main" val="20001"/>
                    </a:ext>
                  </a:extLst>
                </a:gridCol>
                <a:gridCol w="2327275">
                  <a:extLst>
                    <a:ext uri="{9D8B030D-6E8A-4147-A177-3AD203B41FA5}">
                      <a16:colId xmlns:a16="http://schemas.microsoft.com/office/drawing/2014/main" val="20002"/>
                    </a:ext>
                  </a:extLst>
                </a:gridCol>
              </a:tblGrid>
              <a:tr h="592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mj-lt"/>
                      </a:endParaRP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mj-lt"/>
                        </a:rPr>
                        <a:t>insert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mj-lt"/>
                        </a:rPr>
                        <a:t>deleteMin</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6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mj-lt"/>
                        </a:rPr>
                        <a:t>Unsorted list (Array)</a:t>
                      </a:r>
                    </a:p>
                  </a:txBody>
                  <a:tcPr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mj-lt"/>
                        </a:rPr>
                        <a:t>O(1)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mj-lt"/>
                        </a:rPr>
                        <a:t>O(n)</a:t>
                      </a:r>
                    </a:p>
                  </a:txBody>
                  <a:tcPr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2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mj-lt"/>
                        </a:rPr>
                        <a:t>Unsorted list (Linked-List)</a:t>
                      </a:r>
                    </a:p>
                  </a:txBody>
                  <a:tcPr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mj-lt"/>
                        </a:rPr>
                        <a:t>O(1)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mj-lt"/>
                        </a:rPr>
                        <a:t>O(n)</a:t>
                      </a:r>
                    </a:p>
                  </a:txBody>
                  <a:tcPr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mj-lt"/>
                        </a:rPr>
                        <a:t>Sorted list (Array)</a:t>
                      </a:r>
                    </a:p>
                  </a:txBody>
                  <a:tcPr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mj-lt"/>
                        </a:rPr>
                        <a:t>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mj-lt"/>
                        </a:rPr>
                        <a:t>O(1)*</a:t>
                      </a:r>
                    </a:p>
                  </a:txBody>
                  <a:tcPr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mj-lt"/>
                        </a:rPr>
                        <a:t>Sorted list (Linked-List)</a:t>
                      </a:r>
                    </a:p>
                  </a:txBody>
                  <a:tcPr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mj-lt"/>
                        </a:rPr>
                        <a:t>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mj-lt"/>
                        </a:rPr>
                        <a:t>O(1)</a:t>
                      </a:r>
                    </a:p>
                  </a:txBody>
                  <a:tcPr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218" name="Text Box 131" hidden="1"/>
          <p:cNvSpPr txBox="1">
            <a:spLocks noChangeArrowheads="1"/>
          </p:cNvSpPr>
          <p:nvPr>
            <p:custDataLst>
              <p:tags r:id="rId4"/>
            </p:custDataLst>
          </p:nvPr>
        </p:nvSpPr>
        <p:spPr bwMode="auto">
          <a:xfrm>
            <a:off x="5943601" y="1143000"/>
            <a:ext cx="27717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b="1">
                <a:solidFill>
                  <a:schemeClr val="tx2"/>
                </a:solidFill>
              </a:rPr>
              <a:t>O(1)/</a:t>
            </a:r>
            <a:r>
              <a:rPr lang="en-US" altLang="en-US" sz="1800">
                <a:solidFill>
                  <a:srgbClr val="FF0000"/>
                </a:solidFill>
              </a:rPr>
              <a:t>O(N)worst-array full, </a:t>
            </a:r>
          </a:p>
          <a:p>
            <a:pPr eaLnBrk="1" hangingPunct="1"/>
            <a:r>
              <a:rPr lang="en-US" altLang="en-US" sz="1800">
                <a:solidFill>
                  <a:srgbClr val="FF0000"/>
                </a:solidFill>
              </a:rPr>
              <a:t>should say WHY, might</a:t>
            </a:r>
          </a:p>
          <a:p>
            <a:pPr eaLnBrk="1" hangingPunct="1"/>
            <a:r>
              <a:rPr lang="en-US" altLang="en-US" sz="1800">
                <a:solidFill>
                  <a:srgbClr val="FF0000"/>
                </a:solidFill>
              </a:rPr>
              <a:t>reject on full instead.</a:t>
            </a:r>
          </a:p>
        </p:txBody>
      </p:sp>
      <p:sp>
        <p:nvSpPr>
          <p:cNvPr id="8219" name="Text Box 133" hidden="1"/>
          <p:cNvSpPr txBox="1">
            <a:spLocks noChangeArrowheads="1"/>
          </p:cNvSpPr>
          <p:nvPr>
            <p:custDataLst>
              <p:tags r:id="rId5"/>
            </p:custDataLst>
          </p:nvPr>
        </p:nvSpPr>
        <p:spPr bwMode="auto">
          <a:xfrm>
            <a:off x="6096000" y="21336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en-US" altLang="en-US"/>
          </a:p>
        </p:txBody>
      </p:sp>
      <p:sp>
        <p:nvSpPr>
          <p:cNvPr id="8220" name="Text Box 134" hidden="1"/>
          <p:cNvSpPr txBox="1">
            <a:spLocks noChangeArrowheads="1"/>
          </p:cNvSpPr>
          <p:nvPr>
            <p:custDataLst>
              <p:tags r:id="rId6"/>
            </p:custDataLst>
          </p:nvPr>
        </p:nvSpPr>
        <p:spPr bwMode="auto">
          <a:xfrm>
            <a:off x="6553200" y="2133600"/>
            <a:ext cx="77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t>O(1)</a:t>
            </a:r>
          </a:p>
        </p:txBody>
      </p:sp>
      <p:sp>
        <p:nvSpPr>
          <p:cNvPr id="8221" name="Text Box 135" hidden="1"/>
          <p:cNvSpPr txBox="1">
            <a:spLocks noChangeArrowheads="1"/>
          </p:cNvSpPr>
          <p:nvPr>
            <p:custDataLst>
              <p:tags r:id="rId7"/>
            </p:custDataLst>
          </p:nvPr>
        </p:nvSpPr>
        <p:spPr bwMode="auto">
          <a:xfrm>
            <a:off x="8610600" y="2206626"/>
            <a:ext cx="2063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t>O(N)</a:t>
            </a:r>
            <a:r>
              <a:rPr lang="en-US" altLang="en-US" sz="1800">
                <a:solidFill>
                  <a:srgbClr val="FF0000"/>
                </a:solidFill>
              </a:rPr>
              <a:t> – to find value</a:t>
            </a:r>
          </a:p>
        </p:txBody>
      </p:sp>
      <p:sp>
        <p:nvSpPr>
          <p:cNvPr id="8222" name="Text Box 136" hidden="1"/>
          <p:cNvSpPr txBox="1">
            <a:spLocks noChangeArrowheads="1"/>
          </p:cNvSpPr>
          <p:nvPr>
            <p:custDataLst>
              <p:tags r:id="rId8"/>
            </p:custDataLst>
          </p:nvPr>
        </p:nvSpPr>
        <p:spPr bwMode="auto">
          <a:xfrm>
            <a:off x="8616950" y="1447801"/>
            <a:ext cx="2063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t>O(N)</a:t>
            </a:r>
            <a:r>
              <a:rPr lang="en-US" altLang="en-US" sz="1800">
                <a:solidFill>
                  <a:srgbClr val="FF0000"/>
                </a:solidFill>
              </a:rPr>
              <a:t> – to find value</a:t>
            </a:r>
          </a:p>
        </p:txBody>
      </p:sp>
      <p:sp>
        <p:nvSpPr>
          <p:cNvPr id="8223" name="Text Box 137" hidden="1"/>
          <p:cNvSpPr txBox="1">
            <a:spLocks noChangeArrowheads="1"/>
          </p:cNvSpPr>
          <p:nvPr>
            <p:custDataLst>
              <p:tags r:id="rId9"/>
            </p:custDataLst>
          </p:nvPr>
        </p:nvSpPr>
        <p:spPr bwMode="auto">
          <a:xfrm>
            <a:off x="5943600" y="2513013"/>
            <a:ext cx="24003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solidFill>
                  <a:srgbClr val="FF0000"/>
                </a:solidFill>
              </a:rPr>
              <a:t>O(log N) to find loc w. Bin search, but </a:t>
            </a:r>
            <a:r>
              <a:rPr lang="en-US" altLang="en-US" sz="2000" b="1">
                <a:solidFill>
                  <a:schemeClr val="tx2"/>
                </a:solidFill>
              </a:rPr>
              <a:t>O(N)</a:t>
            </a:r>
            <a:r>
              <a:rPr lang="en-US" altLang="en-US" sz="1800">
                <a:solidFill>
                  <a:srgbClr val="FF0000"/>
                </a:solidFill>
              </a:rPr>
              <a:t> to move vals</a:t>
            </a:r>
          </a:p>
        </p:txBody>
      </p:sp>
      <p:sp>
        <p:nvSpPr>
          <p:cNvPr id="8224" name="Text Box 138" hidden="1"/>
          <p:cNvSpPr txBox="1">
            <a:spLocks noChangeArrowheads="1"/>
          </p:cNvSpPr>
          <p:nvPr>
            <p:custDataLst>
              <p:tags r:id="rId10"/>
            </p:custDataLst>
          </p:nvPr>
        </p:nvSpPr>
        <p:spPr bwMode="auto">
          <a:xfrm>
            <a:off x="8153400" y="2514600"/>
            <a:ext cx="2514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a:solidFill>
                  <a:srgbClr val="FF0000"/>
                </a:solidFill>
              </a:rPr>
              <a:t>O(1) to find val, but O(N) to move vals, (or </a:t>
            </a:r>
            <a:r>
              <a:rPr lang="en-US" altLang="en-US" sz="2000" b="1">
                <a:solidFill>
                  <a:schemeClr val="tx2"/>
                </a:solidFill>
              </a:rPr>
              <a:t>O(1)</a:t>
            </a:r>
            <a:r>
              <a:rPr lang="en-US" altLang="en-US" sz="1800">
                <a:solidFill>
                  <a:srgbClr val="FF0000"/>
                </a:solidFill>
              </a:rPr>
              <a:t> if in reverse order)</a:t>
            </a:r>
          </a:p>
        </p:txBody>
      </p:sp>
      <p:sp>
        <p:nvSpPr>
          <p:cNvPr id="8225" name="Text Box 139" hidden="1"/>
          <p:cNvSpPr txBox="1">
            <a:spLocks noChangeArrowheads="1"/>
          </p:cNvSpPr>
          <p:nvPr>
            <p:custDataLst>
              <p:tags r:id="rId11"/>
            </p:custDataLst>
          </p:nvPr>
        </p:nvSpPr>
        <p:spPr bwMode="auto">
          <a:xfrm>
            <a:off x="8763000" y="3581400"/>
            <a:ext cx="776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t>O(1)</a:t>
            </a:r>
          </a:p>
        </p:txBody>
      </p:sp>
      <p:sp>
        <p:nvSpPr>
          <p:cNvPr id="8226" name="Text Box 140" hidden="1"/>
          <p:cNvSpPr txBox="1">
            <a:spLocks noChangeArrowheads="1"/>
          </p:cNvSpPr>
          <p:nvPr>
            <p:custDataLst>
              <p:tags r:id="rId12"/>
            </p:custDataLst>
          </p:nvPr>
        </p:nvSpPr>
        <p:spPr bwMode="auto">
          <a:xfrm>
            <a:off x="6096000" y="3429000"/>
            <a:ext cx="2400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solidFill>
                  <a:schemeClr val="tx2"/>
                </a:solidFill>
              </a:rPr>
              <a:t>O(N)</a:t>
            </a:r>
            <a:r>
              <a:rPr lang="en-US" altLang="en-US" sz="1800">
                <a:solidFill>
                  <a:srgbClr val="FF0000"/>
                </a:solidFill>
              </a:rPr>
              <a:t> to find loc, O(1) to do the insert</a:t>
            </a:r>
          </a:p>
        </p:txBody>
      </p:sp>
      <p:sp>
        <p:nvSpPr>
          <p:cNvPr id="8227" name="Text Box 141" hidden="1"/>
          <p:cNvSpPr txBox="1">
            <a:spLocks noChangeArrowheads="1"/>
          </p:cNvSpPr>
          <p:nvPr>
            <p:custDataLst>
              <p:tags r:id="rId13"/>
            </p:custDataLst>
          </p:nvPr>
        </p:nvSpPr>
        <p:spPr bwMode="auto">
          <a:xfrm>
            <a:off x="6629400" y="41910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t>O(N)</a:t>
            </a:r>
          </a:p>
        </p:txBody>
      </p:sp>
      <p:sp>
        <p:nvSpPr>
          <p:cNvPr id="8228" name="Text Box 142" hidden="1"/>
          <p:cNvSpPr txBox="1">
            <a:spLocks noChangeArrowheads="1"/>
          </p:cNvSpPr>
          <p:nvPr>
            <p:custDataLst>
              <p:tags r:id="rId14"/>
            </p:custDataLst>
          </p:nvPr>
        </p:nvSpPr>
        <p:spPr bwMode="auto">
          <a:xfrm>
            <a:off x="8610600" y="4191000"/>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t>O(N)</a:t>
            </a:r>
          </a:p>
        </p:txBody>
      </p:sp>
      <p:sp>
        <p:nvSpPr>
          <p:cNvPr id="8229" name="Text Box 148" hidden="1"/>
          <p:cNvSpPr txBox="1">
            <a:spLocks noChangeArrowheads="1"/>
          </p:cNvSpPr>
          <p:nvPr>
            <p:custDataLst>
              <p:tags r:id="rId15"/>
            </p:custDataLst>
          </p:nvPr>
        </p:nvSpPr>
        <p:spPr bwMode="auto">
          <a:xfrm>
            <a:off x="2667001" y="5486400"/>
            <a:ext cx="185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solidFill>
                  <a:schemeClr val="accent2"/>
                </a:solidFill>
              </a:rPr>
              <a:t>Binary Heap</a:t>
            </a:r>
          </a:p>
        </p:txBody>
      </p:sp>
      <p:sp>
        <p:nvSpPr>
          <p:cNvPr id="8230" name="Rectangle 149" hidden="1"/>
          <p:cNvSpPr>
            <a:spLocks noChangeArrowheads="1"/>
          </p:cNvSpPr>
          <p:nvPr>
            <p:custDataLst>
              <p:tags r:id="rId16"/>
            </p:custDataLst>
          </p:nvPr>
        </p:nvSpPr>
        <p:spPr bwMode="auto">
          <a:xfrm>
            <a:off x="6477000" y="5334001"/>
            <a:ext cx="23495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solidFill>
                  <a:schemeClr val="accent2"/>
                </a:solidFill>
              </a:rPr>
              <a:t>O(log N)</a:t>
            </a:r>
            <a:br>
              <a:rPr lang="en-US" altLang="en-US" b="1">
                <a:solidFill>
                  <a:schemeClr val="accent2"/>
                </a:solidFill>
              </a:rPr>
            </a:br>
            <a:r>
              <a:rPr lang="en-US" altLang="en-US" sz="1800" b="1">
                <a:solidFill>
                  <a:schemeClr val="accent2"/>
                </a:solidFill>
              </a:rPr>
              <a:t>close to O(1)</a:t>
            </a:r>
            <a:br>
              <a:rPr lang="en-US" altLang="en-US" sz="1800" b="1">
                <a:solidFill>
                  <a:schemeClr val="accent2"/>
                </a:solidFill>
              </a:rPr>
            </a:br>
            <a:r>
              <a:rPr lang="en-US" altLang="en-US" sz="1800" b="1">
                <a:solidFill>
                  <a:schemeClr val="accent2"/>
                </a:solidFill>
              </a:rPr>
              <a:t> 1.67 levels on average</a:t>
            </a:r>
          </a:p>
        </p:txBody>
      </p:sp>
      <p:sp>
        <p:nvSpPr>
          <p:cNvPr id="8231" name="Rectangle 150" hidden="1"/>
          <p:cNvSpPr>
            <a:spLocks noChangeArrowheads="1"/>
          </p:cNvSpPr>
          <p:nvPr>
            <p:custDataLst>
              <p:tags r:id="rId17"/>
            </p:custDataLst>
          </p:nvPr>
        </p:nvSpPr>
        <p:spPr bwMode="auto">
          <a:xfrm>
            <a:off x="8763000" y="5410200"/>
            <a:ext cx="1309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solidFill>
                  <a:schemeClr val="accent2"/>
                </a:solidFill>
              </a:rPr>
              <a:t>O(log N)</a:t>
            </a:r>
          </a:p>
        </p:txBody>
      </p:sp>
      <p:sp>
        <p:nvSpPr>
          <p:cNvPr id="8232" name="Text Box 151" hidden="1"/>
          <p:cNvSpPr txBox="1">
            <a:spLocks noChangeArrowheads="1"/>
          </p:cNvSpPr>
          <p:nvPr>
            <p:custDataLst>
              <p:tags r:id="rId18"/>
            </p:custDataLst>
          </p:nvPr>
        </p:nvSpPr>
        <p:spPr bwMode="auto">
          <a:xfrm>
            <a:off x="1524000" y="5029201"/>
            <a:ext cx="1066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1800">
                <a:solidFill>
                  <a:schemeClr val="accent2"/>
                </a:solidFill>
              </a:rPr>
              <a:t>Plus – good memory usage</a:t>
            </a:r>
          </a:p>
        </p:txBody>
      </p:sp>
    </p:spTree>
    <p:extLst>
      <p:ext uri="{BB962C8B-B14F-4D97-AF65-F5344CB8AC3E}">
        <p14:creationId xmlns:p14="http://schemas.microsoft.com/office/powerpoint/2010/main" val="2882633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438400" y="1676400"/>
            <a:ext cx="7772400" cy="1143000"/>
          </a:xfrm>
        </p:spPr>
        <p:txBody>
          <a:bodyPr>
            <a:normAutofit fontScale="90000"/>
          </a:bodyPr>
          <a:lstStyle/>
          <a:p>
            <a:pPr eaLnBrk="1" hangingPunct="1"/>
            <a:r>
              <a:rPr lang="en-US" altLang="en-US"/>
              <a:t>Heaps and Priority Queues</a:t>
            </a:r>
          </a:p>
        </p:txBody>
      </p:sp>
      <p:grpSp>
        <p:nvGrpSpPr>
          <p:cNvPr id="23555" name="Group 3"/>
          <p:cNvGrpSpPr>
            <a:grpSpLocks/>
          </p:cNvGrpSpPr>
          <p:nvPr/>
        </p:nvGrpSpPr>
        <p:grpSpPr bwMode="auto">
          <a:xfrm>
            <a:off x="5334000" y="3429000"/>
            <a:ext cx="3048000" cy="1758950"/>
            <a:chOff x="3024" y="1296"/>
            <a:chExt cx="2381" cy="1373"/>
          </a:xfrm>
        </p:grpSpPr>
        <p:sp>
          <p:nvSpPr>
            <p:cNvPr id="54279" name="Oval 4"/>
            <p:cNvSpPr>
              <a:spLocks noChangeArrowheads="1"/>
            </p:cNvSpPr>
            <p:nvPr/>
          </p:nvSpPr>
          <p:spPr bwMode="auto">
            <a:xfrm>
              <a:off x="4368" y="1296"/>
              <a:ext cx="239" cy="24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2</a:t>
              </a:r>
            </a:p>
          </p:txBody>
        </p:sp>
        <p:sp>
          <p:nvSpPr>
            <p:cNvPr id="54280" name="Oval 5"/>
            <p:cNvSpPr>
              <a:spLocks noChangeArrowheads="1"/>
            </p:cNvSpPr>
            <p:nvPr/>
          </p:nvSpPr>
          <p:spPr bwMode="auto">
            <a:xfrm>
              <a:off x="4977" y="1680"/>
              <a:ext cx="239" cy="24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6</a:t>
              </a:r>
            </a:p>
          </p:txBody>
        </p:sp>
        <p:sp>
          <p:nvSpPr>
            <p:cNvPr id="54281" name="Oval 6"/>
            <p:cNvSpPr>
              <a:spLocks noChangeArrowheads="1"/>
            </p:cNvSpPr>
            <p:nvPr/>
          </p:nvSpPr>
          <p:spPr bwMode="auto">
            <a:xfrm>
              <a:off x="3651" y="1680"/>
              <a:ext cx="241" cy="24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5</a:t>
              </a:r>
            </a:p>
          </p:txBody>
        </p:sp>
        <p:sp>
          <p:nvSpPr>
            <p:cNvPr id="54282" name="Oval 7"/>
            <p:cNvSpPr>
              <a:spLocks noChangeArrowheads="1"/>
            </p:cNvSpPr>
            <p:nvPr/>
          </p:nvSpPr>
          <p:spPr bwMode="auto">
            <a:xfrm>
              <a:off x="4094" y="2064"/>
              <a:ext cx="239" cy="239"/>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7</a:t>
              </a:r>
            </a:p>
          </p:txBody>
        </p:sp>
        <p:sp>
          <p:nvSpPr>
            <p:cNvPr id="23560" name="Rectangle 8"/>
            <p:cNvSpPr>
              <a:spLocks noChangeAspect="1" noChangeArrowheads="1"/>
            </p:cNvSpPr>
            <p:nvPr/>
          </p:nvSpPr>
          <p:spPr bwMode="auto">
            <a:xfrm>
              <a:off x="3907" y="249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23561" name="Rectangle 9"/>
            <p:cNvSpPr>
              <a:spLocks noChangeAspect="1" noChangeArrowheads="1"/>
            </p:cNvSpPr>
            <p:nvPr/>
          </p:nvSpPr>
          <p:spPr bwMode="auto">
            <a:xfrm>
              <a:off x="4348" y="249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23562" name="Rectangle 10"/>
            <p:cNvSpPr>
              <a:spLocks noChangeAspect="1" noChangeArrowheads="1"/>
            </p:cNvSpPr>
            <p:nvPr/>
          </p:nvSpPr>
          <p:spPr bwMode="auto">
            <a:xfrm>
              <a:off x="4790" y="2064"/>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23563" name="Rectangle 11"/>
            <p:cNvSpPr>
              <a:spLocks noChangeAspect="1" noChangeArrowheads="1"/>
            </p:cNvSpPr>
            <p:nvPr/>
          </p:nvSpPr>
          <p:spPr bwMode="auto">
            <a:xfrm>
              <a:off x="5232" y="2064"/>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cxnSp>
          <p:nvCxnSpPr>
            <p:cNvPr id="23564" name="AutoShape 12"/>
            <p:cNvCxnSpPr>
              <a:cxnSpLocks noChangeShapeType="1"/>
              <a:stCxn id="54279" idx="3"/>
              <a:endCxn id="54281" idx="7"/>
            </p:cNvCxnSpPr>
            <p:nvPr/>
          </p:nvCxnSpPr>
          <p:spPr bwMode="auto">
            <a:xfrm flipH="1">
              <a:off x="3857" y="1507"/>
              <a:ext cx="546" cy="20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3565" name="AutoShape 13"/>
            <p:cNvCxnSpPr>
              <a:cxnSpLocks noChangeShapeType="1"/>
              <a:stCxn id="54280" idx="1"/>
              <a:endCxn id="54279" idx="5"/>
            </p:cNvCxnSpPr>
            <p:nvPr/>
          </p:nvCxnSpPr>
          <p:spPr bwMode="auto">
            <a:xfrm flipH="1" flipV="1">
              <a:off x="4573" y="1507"/>
              <a:ext cx="439" cy="20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3566" name="AutoShape 14"/>
            <p:cNvCxnSpPr>
              <a:cxnSpLocks noChangeShapeType="1"/>
              <a:stCxn id="23563" idx="0"/>
              <a:endCxn id="54280" idx="5"/>
            </p:cNvCxnSpPr>
            <p:nvPr/>
          </p:nvCxnSpPr>
          <p:spPr bwMode="auto">
            <a:xfrm flipH="1" flipV="1">
              <a:off x="5182" y="1891"/>
              <a:ext cx="137" cy="16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3567" name="AutoShape 15"/>
            <p:cNvCxnSpPr>
              <a:cxnSpLocks noChangeShapeType="1"/>
              <a:stCxn id="23562" idx="0"/>
              <a:endCxn id="54280" idx="3"/>
            </p:cNvCxnSpPr>
            <p:nvPr/>
          </p:nvCxnSpPr>
          <p:spPr bwMode="auto">
            <a:xfrm flipV="1">
              <a:off x="4877" y="1891"/>
              <a:ext cx="135" cy="16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3568" name="AutoShape 16"/>
            <p:cNvCxnSpPr>
              <a:cxnSpLocks noChangeShapeType="1"/>
              <a:stCxn id="23561" idx="0"/>
              <a:endCxn id="54282" idx="5"/>
            </p:cNvCxnSpPr>
            <p:nvPr/>
          </p:nvCxnSpPr>
          <p:spPr bwMode="auto">
            <a:xfrm flipH="1" flipV="1">
              <a:off x="4299" y="2275"/>
              <a:ext cx="136" cy="21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3569" name="AutoShape 17"/>
            <p:cNvCxnSpPr>
              <a:cxnSpLocks noChangeShapeType="1"/>
              <a:stCxn id="23560" idx="0"/>
              <a:endCxn id="54282" idx="3"/>
            </p:cNvCxnSpPr>
            <p:nvPr/>
          </p:nvCxnSpPr>
          <p:spPr bwMode="auto">
            <a:xfrm flipV="1">
              <a:off x="3994" y="2275"/>
              <a:ext cx="135" cy="21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3570" name="AutoShape 18"/>
            <p:cNvCxnSpPr>
              <a:cxnSpLocks noChangeShapeType="1"/>
              <a:stCxn id="54295" idx="7"/>
              <a:endCxn id="54281" idx="3"/>
            </p:cNvCxnSpPr>
            <p:nvPr/>
          </p:nvCxnSpPr>
          <p:spPr bwMode="auto">
            <a:xfrm flipV="1">
              <a:off x="3416" y="1891"/>
              <a:ext cx="271" cy="20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3571" name="AutoShape 19"/>
            <p:cNvCxnSpPr>
              <a:cxnSpLocks noChangeShapeType="1"/>
              <a:stCxn id="54282" idx="1"/>
              <a:endCxn id="54281" idx="5"/>
            </p:cNvCxnSpPr>
            <p:nvPr/>
          </p:nvCxnSpPr>
          <p:spPr bwMode="auto">
            <a:xfrm flipH="1" flipV="1">
              <a:off x="3857" y="1891"/>
              <a:ext cx="272" cy="202"/>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54295" name="Oval 20"/>
            <p:cNvSpPr>
              <a:spLocks noChangeArrowheads="1"/>
            </p:cNvSpPr>
            <p:nvPr/>
          </p:nvSpPr>
          <p:spPr bwMode="auto">
            <a:xfrm>
              <a:off x="3211" y="2064"/>
              <a:ext cx="239" cy="239"/>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9</a:t>
              </a:r>
            </a:p>
          </p:txBody>
        </p:sp>
        <p:sp>
          <p:nvSpPr>
            <p:cNvPr id="23573" name="Rectangle 21"/>
            <p:cNvSpPr>
              <a:spLocks noChangeAspect="1" noChangeArrowheads="1"/>
            </p:cNvSpPr>
            <p:nvPr/>
          </p:nvSpPr>
          <p:spPr bwMode="auto">
            <a:xfrm>
              <a:off x="3024" y="249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sp>
          <p:nvSpPr>
            <p:cNvPr id="23574" name="Rectangle 22"/>
            <p:cNvSpPr>
              <a:spLocks noChangeAspect="1" noChangeArrowheads="1"/>
            </p:cNvSpPr>
            <p:nvPr/>
          </p:nvSpPr>
          <p:spPr bwMode="auto">
            <a:xfrm>
              <a:off x="3465" y="2496"/>
              <a:ext cx="173" cy="173"/>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solidFill>
                  <a:srgbClr val="0D21FF"/>
                </a:solidFill>
                <a:latin typeface="Calibri" panose="020F0502020204030204" pitchFamily="34" charset="0"/>
              </a:endParaRPr>
            </a:p>
          </p:txBody>
        </p:sp>
        <p:cxnSp>
          <p:nvCxnSpPr>
            <p:cNvPr id="23575" name="AutoShape 23"/>
            <p:cNvCxnSpPr>
              <a:cxnSpLocks noChangeShapeType="1"/>
              <a:stCxn id="23574" idx="0"/>
              <a:endCxn id="54295" idx="5"/>
            </p:cNvCxnSpPr>
            <p:nvPr/>
          </p:nvCxnSpPr>
          <p:spPr bwMode="auto">
            <a:xfrm flipH="1" flipV="1">
              <a:off x="3416" y="2275"/>
              <a:ext cx="136" cy="21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3576" name="AutoShape 24"/>
            <p:cNvCxnSpPr>
              <a:cxnSpLocks noChangeShapeType="1"/>
              <a:stCxn id="23573" idx="0"/>
              <a:endCxn id="54295" idx="3"/>
            </p:cNvCxnSpPr>
            <p:nvPr/>
          </p:nvCxnSpPr>
          <p:spPr bwMode="auto">
            <a:xfrm flipV="1">
              <a:off x="3111" y="2275"/>
              <a:ext cx="135" cy="21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45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4AA6C6E-1B32-480F-B2FF-85BAD2269C1B}" type="slidenum">
              <a:rPr lang="en-US" altLang="en-US" sz="1400">
                <a:latin typeface="Arial" panose="020B0604020202020204" pitchFamily="34" charset="0"/>
              </a:rPr>
              <a:pPr/>
              <a:t>6</a:t>
            </a:fld>
            <a:endParaRPr lang="en-US" altLang="en-US" sz="1400">
              <a:latin typeface="Arial" panose="020B0604020202020204" pitchFamily="34" charset="0"/>
            </a:endParaRPr>
          </a:p>
        </p:txBody>
      </p:sp>
      <p:sp>
        <p:nvSpPr>
          <p:cNvPr id="6147" name="Rectangle 2"/>
          <p:cNvSpPr>
            <a:spLocks noGrp="1" noChangeArrowheads="1"/>
          </p:cNvSpPr>
          <p:nvPr>
            <p:ph type="title"/>
          </p:nvPr>
        </p:nvSpPr>
        <p:spPr>
          <a:xfrm>
            <a:off x="911225" y="170680"/>
            <a:ext cx="10515600" cy="754063"/>
          </a:xfrm>
        </p:spPr>
        <p:txBody>
          <a:bodyPr/>
          <a:lstStyle/>
          <a:p>
            <a:r>
              <a:rPr lang="en-US" altLang="en-US" dirty="0"/>
              <a:t>Balanced binary trees</a:t>
            </a:r>
          </a:p>
        </p:txBody>
      </p:sp>
      <p:sp>
        <p:nvSpPr>
          <p:cNvPr id="6148" name="Rectangle 3"/>
          <p:cNvSpPr>
            <a:spLocks noGrp="1" noChangeArrowheads="1"/>
          </p:cNvSpPr>
          <p:nvPr>
            <p:ph type="body" idx="1"/>
          </p:nvPr>
        </p:nvSpPr>
        <p:spPr>
          <a:xfrm>
            <a:off x="1905000" y="1371601"/>
            <a:ext cx="8574088" cy="2308225"/>
          </a:xfrm>
        </p:spPr>
        <p:txBody>
          <a:bodyPr/>
          <a:lstStyle/>
          <a:p>
            <a:pPr eaLnBrk="1" hangingPunct="1">
              <a:lnSpc>
                <a:spcPct val="90000"/>
              </a:lnSpc>
            </a:pPr>
            <a:r>
              <a:rPr lang="en-US" altLang="en-US" dirty="0"/>
              <a:t>Recall:</a:t>
            </a:r>
          </a:p>
          <a:p>
            <a:pPr lvl="1" eaLnBrk="1" hangingPunct="1">
              <a:lnSpc>
                <a:spcPct val="90000"/>
              </a:lnSpc>
            </a:pPr>
            <a:r>
              <a:rPr lang="en-US" altLang="en-US" dirty="0"/>
              <a:t>The </a:t>
            </a:r>
            <a:r>
              <a:rPr lang="en-US" altLang="en-US" dirty="0">
                <a:solidFill>
                  <a:schemeClr val="tx2"/>
                </a:solidFill>
              </a:rPr>
              <a:t>depth of a node</a:t>
            </a:r>
            <a:r>
              <a:rPr lang="en-US" altLang="en-US" dirty="0"/>
              <a:t> is its distance from the root</a:t>
            </a:r>
          </a:p>
          <a:p>
            <a:pPr lvl="1" eaLnBrk="1" hangingPunct="1">
              <a:lnSpc>
                <a:spcPct val="90000"/>
              </a:lnSpc>
            </a:pPr>
            <a:r>
              <a:rPr lang="en-US" altLang="en-US" dirty="0"/>
              <a:t>The </a:t>
            </a:r>
            <a:r>
              <a:rPr lang="en-US" altLang="en-US" dirty="0">
                <a:solidFill>
                  <a:schemeClr val="tx2"/>
                </a:solidFill>
              </a:rPr>
              <a:t>depth of a tree</a:t>
            </a:r>
            <a:r>
              <a:rPr lang="en-US" altLang="en-US" dirty="0"/>
              <a:t> is the depth of the deepest node</a:t>
            </a:r>
          </a:p>
          <a:p>
            <a:r>
              <a:rPr lang="en-US" altLang="en-US" dirty="0"/>
              <a:t>A binary tree of depth </a:t>
            </a:r>
            <a:r>
              <a:rPr lang="en-US" altLang="en-US" sz="2400" dirty="0">
                <a:solidFill>
                  <a:schemeClr val="accent2"/>
                </a:solidFill>
                <a:latin typeface="Verdana" panose="020B0604030504040204" pitchFamily="34" charset="0"/>
              </a:rPr>
              <a:t>n</a:t>
            </a:r>
            <a:r>
              <a:rPr lang="en-US" altLang="en-US" dirty="0"/>
              <a:t> is balanced if all the nodes at depths </a:t>
            </a:r>
            <a:r>
              <a:rPr lang="en-US" altLang="en-US" sz="2400" dirty="0">
                <a:solidFill>
                  <a:schemeClr val="accent2"/>
                </a:solidFill>
                <a:latin typeface="Verdana" panose="020B0604030504040204" pitchFamily="34" charset="0"/>
              </a:rPr>
              <a:t>0</a:t>
            </a:r>
            <a:r>
              <a:rPr lang="en-US" altLang="en-US" dirty="0"/>
              <a:t> through </a:t>
            </a:r>
            <a:r>
              <a:rPr lang="en-US" altLang="en-US" sz="2400" dirty="0">
                <a:solidFill>
                  <a:schemeClr val="accent2"/>
                </a:solidFill>
                <a:latin typeface="Verdana" panose="020B0604030504040204" pitchFamily="34" charset="0"/>
              </a:rPr>
              <a:t>n-1</a:t>
            </a:r>
            <a:r>
              <a:rPr lang="en-US" altLang="en-US" dirty="0"/>
              <a:t> have two children</a:t>
            </a:r>
          </a:p>
        </p:txBody>
      </p:sp>
      <p:grpSp>
        <p:nvGrpSpPr>
          <p:cNvPr id="2" name="Group 101"/>
          <p:cNvGrpSpPr>
            <a:grpSpLocks/>
          </p:cNvGrpSpPr>
          <p:nvPr/>
        </p:nvGrpSpPr>
        <p:grpSpPr bwMode="auto">
          <a:xfrm>
            <a:off x="2362200" y="4191000"/>
            <a:ext cx="2438400" cy="1600200"/>
            <a:chOff x="384" y="2640"/>
            <a:chExt cx="1536" cy="1008"/>
          </a:xfrm>
        </p:grpSpPr>
        <p:sp>
          <p:nvSpPr>
            <p:cNvPr id="6202" name="Text Box 4"/>
            <p:cNvSpPr txBox="1">
              <a:spLocks noChangeArrowheads="1"/>
            </p:cNvSpPr>
            <p:nvPr/>
          </p:nvSpPr>
          <p:spPr bwMode="auto">
            <a:xfrm>
              <a:off x="720" y="3360"/>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a:latin typeface="Times New Roman" panose="02020603050405020304" pitchFamily="18" charset="0"/>
                </a:rPr>
                <a:t>Balanced</a:t>
              </a:r>
            </a:p>
          </p:txBody>
        </p:sp>
        <p:sp>
          <p:nvSpPr>
            <p:cNvPr id="6203" name="Oval 7"/>
            <p:cNvSpPr>
              <a:spLocks noChangeArrowheads="1"/>
            </p:cNvSpPr>
            <p:nvPr/>
          </p:nvSpPr>
          <p:spPr bwMode="auto">
            <a:xfrm>
              <a:off x="719" y="2877"/>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04" name="Oval 8"/>
            <p:cNvSpPr>
              <a:spLocks noChangeArrowheads="1"/>
            </p:cNvSpPr>
            <p:nvPr/>
          </p:nvSpPr>
          <p:spPr bwMode="auto">
            <a:xfrm>
              <a:off x="528" y="3068"/>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05" name="Oval 9"/>
            <p:cNvSpPr>
              <a:spLocks noChangeArrowheads="1"/>
            </p:cNvSpPr>
            <p:nvPr/>
          </p:nvSpPr>
          <p:spPr bwMode="auto">
            <a:xfrm>
              <a:off x="910" y="307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06" name="Oval 10"/>
            <p:cNvSpPr>
              <a:spLocks noChangeArrowheads="1"/>
            </p:cNvSpPr>
            <p:nvPr/>
          </p:nvSpPr>
          <p:spPr bwMode="auto">
            <a:xfrm>
              <a:off x="624" y="326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07" name="Oval 11"/>
            <p:cNvSpPr>
              <a:spLocks noChangeArrowheads="1"/>
            </p:cNvSpPr>
            <p:nvPr/>
          </p:nvSpPr>
          <p:spPr bwMode="auto">
            <a:xfrm>
              <a:off x="768"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08" name="Oval 12"/>
            <p:cNvSpPr>
              <a:spLocks noChangeArrowheads="1"/>
            </p:cNvSpPr>
            <p:nvPr/>
          </p:nvSpPr>
          <p:spPr bwMode="auto">
            <a:xfrm>
              <a:off x="1006"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09" name="Oval 13"/>
            <p:cNvSpPr>
              <a:spLocks noChangeArrowheads="1"/>
            </p:cNvSpPr>
            <p:nvPr/>
          </p:nvSpPr>
          <p:spPr bwMode="auto">
            <a:xfrm>
              <a:off x="384"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10" name="Line 15"/>
            <p:cNvSpPr>
              <a:spLocks noChangeShapeType="1"/>
            </p:cNvSpPr>
            <p:nvPr/>
          </p:nvSpPr>
          <p:spPr bwMode="auto">
            <a:xfrm flipV="1">
              <a:off x="432" y="3166"/>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1" name="Line 16"/>
            <p:cNvSpPr>
              <a:spLocks noChangeShapeType="1"/>
            </p:cNvSpPr>
            <p:nvPr/>
          </p:nvSpPr>
          <p:spPr bwMode="auto">
            <a:xfrm flipV="1">
              <a:off x="624" y="2974"/>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2" name="Line 17"/>
            <p:cNvSpPr>
              <a:spLocks noChangeShapeType="1"/>
            </p:cNvSpPr>
            <p:nvPr/>
          </p:nvSpPr>
          <p:spPr bwMode="auto">
            <a:xfrm flipV="1">
              <a:off x="816" y="3166"/>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3" name="Line 18"/>
            <p:cNvSpPr>
              <a:spLocks noChangeShapeType="1"/>
            </p:cNvSpPr>
            <p:nvPr/>
          </p:nvSpPr>
          <p:spPr bwMode="auto">
            <a:xfrm flipH="1" flipV="1">
              <a:off x="624" y="3166"/>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4" name="Line 19"/>
            <p:cNvSpPr>
              <a:spLocks noChangeShapeType="1"/>
            </p:cNvSpPr>
            <p:nvPr/>
          </p:nvSpPr>
          <p:spPr bwMode="auto">
            <a:xfrm flipH="1" flipV="1">
              <a:off x="816" y="2974"/>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5" name="Line 20"/>
            <p:cNvSpPr>
              <a:spLocks noChangeShapeType="1"/>
            </p:cNvSpPr>
            <p:nvPr/>
          </p:nvSpPr>
          <p:spPr bwMode="auto">
            <a:xfrm flipH="1" flipV="1">
              <a:off x="1008" y="3166"/>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16" name="Oval 25"/>
            <p:cNvSpPr>
              <a:spLocks noChangeArrowheads="1"/>
            </p:cNvSpPr>
            <p:nvPr/>
          </p:nvSpPr>
          <p:spPr bwMode="auto">
            <a:xfrm>
              <a:off x="1535" y="288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17" name="Oval 26"/>
            <p:cNvSpPr>
              <a:spLocks noChangeArrowheads="1"/>
            </p:cNvSpPr>
            <p:nvPr/>
          </p:nvSpPr>
          <p:spPr bwMode="auto">
            <a:xfrm>
              <a:off x="1344" y="3071"/>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18" name="Oval 27"/>
            <p:cNvSpPr>
              <a:spLocks noChangeArrowheads="1"/>
            </p:cNvSpPr>
            <p:nvPr/>
          </p:nvSpPr>
          <p:spPr bwMode="auto">
            <a:xfrm>
              <a:off x="1726" y="3073"/>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19" name="Oval 28"/>
            <p:cNvSpPr>
              <a:spLocks noChangeArrowheads="1"/>
            </p:cNvSpPr>
            <p:nvPr/>
          </p:nvSpPr>
          <p:spPr bwMode="auto">
            <a:xfrm>
              <a:off x="1440" y="3263"/>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20" name="Oval 29"/>
            <p:cNvSpPr>
              <a:spLocks noChangeArrowheads="1"/>
            </p:cNvSpPr>
            <p:nvPr/>
          </p:nvSpPr>
          <p:spPr bwMode="auto">
            <a:xfrm>
              <a:off x="1584" y="3265"/>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21" name="Oval 30"/>
            <p:cNvSpPr>
              <a:spLocks noChangeArrowheads="1"/>
            </p:cNvSpPr>
            <p:nvPr/>
          </p:nvSpPr>
          <p:spPr bwMode="auto">
            <a:xfrm>
              <a:off x="1822" y="3265"/>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22" name="Oval 31"/>
            <p:cNvSpPr>
              <a:spLocks noChangeArrowheads="1"/>
            </p:cNvSpPr>
            <p:nvPr/>
          </p:nvSpPr>
          <p:spPr bwMode="auto">
            <a:xfrm>
              <a:off x="1200" y="3265"/>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23" name="Line 32"/>
            <p:cNvSpPr>
              <a:spLocks noChangeShapeType="1"/>
            </p:cNvSpPr>
            <p:nvPr/>
          </p:nvSpPr>
          <p:spPr bwMode="auto">
            <a:xfrm flipV="1">
              <a:off x="1248" y="3169"/>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4" name="Line 33"/>
            <p:cNvSpPr>
              <a:spLocks noChangeShapeType="1"/>
            </p:cNvSpPr>
            <p:nvPr/>
          </p:nvSpPr>
          <p:spPr bwMode="auto">
            <a:xfrm flipV="1">
              <a:off x="1440" y="2977"/>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5" name="Line 34"/>
            <p:cNvSpPr>
              <a:spLocks noChangeShapeType="1"/>
            </p:cNvSpPr>
            <p:nvPr/>
          </p:nvSpPr>
          <p:spPr bwMode="auto">
            <a:xfrm flipV="1">
              <a:off x="1632" y="3169"/>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6" name="Line 35"/>
            <p:cNvSpPr>
              <a:spLocks noChangeShapeType="1"/>
            </p:cNvSpPr>
            <p:nvPr/>
          </p:nvSpPr>
          <p:spPr bwMode="auto">
            <a:xfrm flipH="1" flipV="1">
              <a:off x="1440" y="3169"/>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7" name="Line 36"/>
            <p:cNvSpPr>
              <a:spLocks noChangeShapeType="1"/>
            </p:cNvSpPr>
            <p:nvPr/>
          </p:nvSpPr>
          <p:spPr bwMode="auto">
            <a:xfrm flipH="1" flipV="1">
              <a:off x="1632" y="2977"/>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8" name="Line 37"/>
            <p:cNvSpPr>
              <a:spLocks noChangeShapeType="1"/>
            </p:cNvSpPr>
            <p:nvPr/>
          </p:nvSpPr>
          <p:spPr bwMode="auto">
            <a:xfrm flipH="1" flipV="1">
              <a:off x="1824" y="3169"/>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29" name="Oval 38"/>
            <p:cNvSpPr>
              <a:spLocks noChangeArrowheads="1"/>
            </p:cNvSpPr>
            <p:nvPr/>
          </p:nvSpPr>
          <p:spPr bwMode="auto">
            <a:xfrm>
              <a:off x="1104" y="264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230" name="Line 39"/>
            <p:cNvSpPr>
              <a:spLocks noChangeShapeType="1"/>
            </p:cNvSpPr>
            <p:nvPr/>
          </p:nvSpPr>
          <p:spPr bwMode="auto">
            <a:xfrm flipV="1">
              <a:off x="816" y="2736"/>
              <a:ext cx="288" cy="144"/>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31" name="Line 40"/>
            <p:cNvSpPr>
              <a:spLocks noChangeShapeType="1"/>
            </p:cNvSpPr>
            <p:nvPr/>
          </p:nvSpPr>
          <p:spPr bwMode="auto">
            <a:xfrm flipH="1" flipV="1">
              <a:off x="1200" y="2736"/>
              <a:ext cx="336" cy="144"/>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03"/>
          <p:cNvGrpSpPr>
            <a:grpSpLocks/>
          </p:cNvGrpSpPr>
          <p:nvPr/>
        </p:nvGrpSpPr>
        <p:grpSpPr bwMode="auto">
          <a:xfrm>
            <a:off x="7847014" y="4191000"/>
            <a:ext cx="2058987" cy="1600200"/>
            <a:chOff x="3887" y="2640"/>
            <a:chExt cx="1297" cy="1008"/>
          </a:xfrm>
        </p:grpSpPr>
        <p:sp>
          <p:nvSpPr>
            <p:cNvPr id="6156" name="Text Box 5"/>
            <p:cNvSpPr txBox="1">
              <a:spLocks noChangeArrowheads="1"/>
            </p:cNvSpPr>
            <p:nvPr/>
          </p:nvSpPr>
          <p:spPr bwMode="auto">
            <a:xfrm>
              <a:off x="3984" y="3360"/>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a:latin typeface="Times New Roman" panose="02020603050405020304" pitchFamily="18" charset="0"/>
                </a:rPr>
                <a:t>Not balanced</a:t>
              </a:r>
            </a:p>
          </p:txBody>
        </p:sp>
        <p:sp>
          <p:nvSpPr>
            <p:cNvPr id="6157" name="Oval 72"/>
            <p:cNvSpPr>
              <a:spLocks noChangeArrowheads="1"/>
            </p:cNvSpPr>
            <p:nvPr/>
          </p:nvSpPr>
          <p:spPr bwMode="auto">
            <a:xfrm>
              <a:off x="4222" y="2877"/>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58" name="Oval 73"/>
            <p:cNvSpPr>
              <a:spLocks noChangeArrowheads="1"/>
            </p:cNvSpPr>
            <p:nvPr/>
          </p:nvSpPr>
          <p:spPr bwMode="auto">
            <a:xfrm>
              <a:off x="4031" y="3068"/>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59" name="Oval 74"/>
            <p:cNvSpPr>
              <a:spLocks noChangeArrowheads="1"/>
            </p:cNvSpPr>
            <p:nvPr/>
          </p:nvSpPr>
          <p:spPr bwMode="auto">
            <a:xfrm>
              <a:off x="4413" y="307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60" name="Oval 75"/>
            <p:cNvSpPr>
              <a:spLocks noChangeArrowheads="1"/>
            </p:cNvSpPr>
            <p:nvPr/>
          </p:nvSpPr>
          <p:spPr bwMode="auto">
            <a:xfrm>
              <a:off x="4127" y="326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61" name="Oval 76"/>
            <p:cNvSpPr>
              <a:spLocks noChangeArrowheads="1"/>
            </p:cNvSpPr>
            <p:nvPr/>
          </p:nvSpPr>
          <p:spPr bwMode="auto">
            <a:xfrm>
              <a:off x="4271"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62" name="Oval 77"/>
            <p:cNvSpPr>
              <a:spLocks noChangeArrowheads="1"/>
            </p:cNvSpPr>
            <p:nvPr/>
          </p:nvSpPr>
          <p:spPr bwMode="auto">
            <a:xfrm>
              <a:off x="4509"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63" name="Oval 78"/>
            <p:cNvSpPr>
              <a:spLocks noChangeArrowheads="1"/>
            </p:cNvSpPr>
            <p:nvPr/>
          </p:nvSpPr>
          <p:spPr bwMode="auto">
            <a:xfrm>
              <a:off x="3887"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64" name="Line 79"/>
            <p:cNvSpPr>
              <a:spLocks noChangeShapeType="1"/>
            </p:cNvSpPr>
            <p:nvPr/>
          </p:nvSpPr>
          <p:spPr bwMode="auto">
            <a:xfrm flipV="1">
              <a:off x="3935" y="3166"/>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 name="Line 80"/>
            <p:cNvSpPr>
              <a:spLocks noChangeShapeType="1"/>
            </p:cNvSpPr>
            <p:nvPr/>
          </p:nvSpPr>
          <p:spPr bwMode="auto">
            <a:xfrm flipV="1">
              <a:off x="4127" y="2974"/>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 name="Line 81"/>
            <p:cNvSpPr>
              <a:spLocks noChangeShapeType="1"/>
            </p:cNvSpPr>
            <p:nvPr/>
          </p:nvSpPr>
          <p:spPr bwMode="auto">
            <a:xfrm flipV="1">
              <a:off x="4319" y="3166"/>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Line 82"/>
            <p:cNvSpPr>
              <a:spLocks noChangeShapeType="1"/>
            </p:cNvSpPr>
            <p:nvPr/>
          </p:nvSpPr>
          <p:spPr bwMode="auto">
            <a:xfrm flipH="1" flipV="1">
              <a:off x="4127" y="3166"/>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 name="Line 83"/>
            <p:cNvSpPr>
              <a:spLocks noChangeShapeType="1"/>
            </p:cNvSpPr>
            <p:nvPr/>
          </p:nvSpPr>
          <p:spPr bwMode="auto">
            <a:xfrm flipH="1" flipV="1">
              <a:off x="4319" y="2974"/>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Line 84"/>
            <p:cNvSpPr>
              <a:spLocks noChangeShapeType="1"/>
            </p:cNvSpPr>
            <p:nvPr/>
          </p:nvSpPr>
          <p:spPr bwMode="auto">
            <a:xfrm flipH="1" flipV="1">
              <a:off x="4511" y="3166"/>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Oval 85"/>
            <p:cNvSpPr>
              <a:spLocks noChangeArrowheads="1"/>
            </p:cNvSpPr>
            <p:nvPr/>
          </p:nvSpPr>
          <p:spPr bwMode="auto">
            <a:xfrm>
              <a:off x="5038" y="288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71" name="Oval 86"/>
            <p:cNvSpPr>
              <a:spLocks noChangeArrowheads="1"/>
            </p:cNvSpPr>
            <p:nvPr/>
          </p:nvSpPr>
          <p:spPr bwMode="auto">
            <a:xfrm>
              <a:off x="4847" y="3071"/>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72" name="Oval 88"/>
            <p:cNvSpPr>
              <a:spLocks noChangeArrowheads="1"/>
            </p:cNvSpPr>
            <p:nvPr/>
          </p:nvSpPr>
          <p:spPr bwMode="auto">
            <a:xfrm>
              <a:off x="4943" y="3263"/>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73" name="Oval 91"/>
            <p:cNvSpPr>
              <a:spLocks noChangeArrowheads="1"/>
            </p:cNvSpPr>
            <p:nvPr/>
          </p:nvSpPr>
          <p:spPr bwMode="auto">
            <a:xfrm>
              <a:off x="4703" y="3265"/>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74" name="Line 92"/>
            <p:cNvSpPr>
              <a:spLocks noChangeShapeType="1"/>
            </p:cNvSpPr>
            <p:nvPr/>
          </p:nvSpPr>
          <p:spPr bwMode="auto">
            <a:xfrm flipV="1">
              <a:off x="4751" y="3169"/>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 name="Line 93"/>
            <p:cNvSpPr>
              <a:spLocks noChangeShapeType="1"/>
            </p:cNvSpPr>
            <p:nvPr/>
          </p:nvSpPr>
          <p:spPr bwMode="auto">
            <a:xfrm flipV="1">
              <a:off x="4943" y="2977"/>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6" name="Line 95"/>
            <p:cNvSpPr>
              <a:spLocks noChangeShapeType="1"/>
            </p:cNvSpPr>
            <p:nvPr/>
          </p:nvSpPr>
          <p:spPr bwMode="auto">
            <a:xfrm flipH="1" flipV="1">
              <a:off x="4943" y="3169"/>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7" name="Oval 98"/>
            <p:cNvSpPr>
              <a:spLocks noChangeArrowheads="1"/>
            </p:cNvSpPr>
            <p:nvPr/>
          </p:nvSpPr>
          <p:spPr bwMode="auto">
            <a:xfrm>
              <a:off x="4607" y="264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6178" name="Line 99"/>
            <p:cNvSpPr>
              <a:spLocks noChangeShapeType="1"/>
            </p:cNvSpPr>
            <p:nvPr/>
          </p:nvSpPr>
          <p:spPr bwMode="auto">
            <a:xfrm flipV="1">
              <a:off x="4319" y="2736"/>
              <a:ext cx="288" cy="144"/>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9" name="Line 100"/>
            <p:cNvSpPr>
              <a:spLocks noChangeShapeType="1"/>
            </p:cNvSpPr>
            <p:nvPr/>
          </p:nvSpPr>
          <p:spPr bwMode="auto">
            <a:xfrm flipH="1" flipV="1">
              <a:off x="4703" y="2736"/>
              <a:ext cx="336" cy="144"/>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07"/>
          <p:cNvGrpSpPr>
            <a:grpSpLocks/>
          </p:cNvGrpSpPr>
          <p:nvPr/>
        </p:nvGrpSpPr>
        <p:grpSpPr bwMode="auto">
          <a:xfrm>
            <a:off x="1981200" y="4419600"/>
            <a:ext cx="990600" cy="1011238"/>
            <a:chOff x="288" y="2784"/>
            <a:chExt cx="624" cy="637"/>
          </a:xfrm>
        </p:grpSpPr>
        <p:sp>
          <p:nvSpPr>
            <p:cNvPr id="6153" name="Text Box 104"/>
            <p:cNvSpPr txBox="1">
              <a:spLocks noChangeArrowheads="1"/>
            </p:cNvSpPr>
            <p:nvPr/>
          </p:nvSpPr>
          <p:spPr bwMode="auto">
            <a:xfrm>
              <a:off x="480" y="2784"/>
              <a:ext cx="432"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000" dirty="0">
                  <a:solidFill>
                    <a:schemeClr val="accent2"/>
                  </a:solidFill>
                  <a:latin typeface="Verdana" panose="020B0604030504040204" pitchFamily="34" charset="0"/>
                </a:rPr>
                <a:t>n-2</a:t>
              </a:r>
            </a:p>
          </p:txBody>
        </p:sp>
        <p:sp>
          <p:nvSpPr>
            <p:cNvPr id="6154" name="Text Box 105"/>
            <p:cNvSpPr txBox="1">
              <a:spLocks noChangeArrowheads="1"/>
            </p:cNvSpPr>
            <p:nvPr/>
          </p:nvSpPr>
          <p:spPr bwMode="auto">
            <a:xfrm>
              <a:off x="288" y="2976"/>
              <a:ext cx="432"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000">
                  <a:solidFill>
                    <a:schemeClr val="accent2"/>
                  </a:solidFill>
                  <a:latin typeface="Verdana" panose="020B0604030504040204" pitchFamily="34" charset="0"/>
                </a:rPr>
                <a:t>n-1</a:t>
              </a:r>
            </a:p>
          </p:txBody>
        </p:sp>
        <p:sp>
          <p:nvSpPr>
            <p:cNvPr id="6155" name="Text Box 106"/>
            <p:cNvSpPr txBox="1">
              <a:spLocks noChangeArrowheads="1"/>
            </p:cNvSpPr>
            <p:nvPr/>
          </p:nvSpPr>
          <p:spPr bwMode="auto">
            <a:xfrm>
              <a:off x="288" y="3168"/>
              <a:ext cx="432"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2000" dirty="0">
                  <a:solidFill>
                    <a:schemeClr val="accent2"/>
                  </a:solidFill>
                  <a:latin typeface="Verdana" panose="020B0604030504040204" pitchFamily="34" charset="0"/>
                </a:rPr>
                <a:t>n</a:t>
              </a:r>
            </a:p>
          </p:txBody>
        </p:sp>
      </p:grpSp>
    </p:spTree>
    <p:extLst>
      <p:ext uri="{BB962C8B-B14F-4D97-AF65-F5344CB8AC3E}">
        <p14:creationId xmlns:p14="http://schemas.microsoft.com/office/powerpoint/2010/main" val="1262980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2D08D34-4564-4704-9B29-85848EB1B652}" type="slidenum">
              <a:rPr lang="en-US" altLang="en-US" sz="1400">
                <a:latin typeface="Arial" panose="020B0604020202020204" pitchFamily="34" charset="0"/>
              </a:rPr>
              <a:pPr/>
              <a:t>7</a:t>
            </a:fld>
            <a:endParaRPr lang="en-US" altLang="en-US" sz="1400">
              <a:latin typeface="Arial" panose="020B0604020202020204" pitchFamily="34" charset="0"/>
            </a:endParaRPr>
          </a:p>
        </p:txBody>
      </p:sp>
      <p:sp>
        <p:nvSpPr>
          <p:cNvPr id="7171" name="Rectangle 2"/>
          <p:cNvSpPr>
            <a:spLocks noGrp="1" noChangeArrowheads="1"/>
          </p:cNvSpPr>
          <p:nvPr>
            <p:ph type="title"/>
          </p:nvPr>
        </p:nvSpPr>
        <p:spPr>
          <a:xfrm>
            <a:off x="831079" y="205741"/>
            <a:ext cx="10515600" cy="704850"/>
          </a:xfrm>
        </p:spPr>
        <p:txBody>
          <a:bodyPr/>
          <a:lstStyle/>
          <a:p>
            <a:pPr eaLnBrk="1" hangingPunct="1"/>
            <a:r>
              <a:rPr lang="en-US" altLang="en-US" dirty="0"/>
              <a:t>Left-justified binary trees</a:t>
            </a:r>
          </a:p>
        </p:txBody>
      </p:sp>
      <p:sp>
        <p:nvSpPr>
          <p:cNvPr id="7172" name="Rectangle 3"/>
          <p:cNvSpPr>
            <a:spLocks noGrp="1" noChangeArrowheads="1"/>
          </p:cNvSpPr>
          <p:nvPr>
            <p:ph type="body" idx="1"/>
          </p:nvPr>
        </p:nvSpPr>
        <p:spPr>
          <a:xfrm>
            <a:off x="1556657" y="1600200"/>
            <a:ext cx="8001000" cy="2667000"/>
          </a:xfrm>
        </p:spPr>
        <p:txBody>
          <a:bodyPr/>
          <a:lstStyle/>
          <a:p>
            <a:pPr eaLnBrk="1" hangingPunct="1"/>
            <a:r>
              <a:rPr lang="en-US" altLang="en-US" sz="3200" dirty="0"/>
              <a:t>A balanced binary tree of depth </a:t>
            </a:r>
            <a:r>
              <a:rPr lang="en-US" altLang="en-US" sz="3200" dirty="0">
                <a:solidFill>
                  <a:schemeClr val="accent2"/>
                </a:solidFill>
                <a:latin typeface="Trebuchet MS" panose="020B0603020202020204" pitchFamily="34" charset="0"/>
              </a:rPr>
              <a:t>n</a:t>
            </a:r>
            <a:r>
              <a:rPr lang="en-US" altLang="en-US" sz="3200" dirty="0"/>
              <a:t> is </a:t>
            </a:r>
            <a:r>
              <a:rPr lang="en-US" altLang="en-US" sz="3200" dirty="0">
                <a:solidFill>
                  <a:schemeClr val="tx2"/>
                </a:solidFill>
              </a:rPr>
              <a:t>left-justified</a:t>
            </a:r>
            <a:r>
              <a:rPr lang="en-US" altLang="en-US" sz="3200" dirty="0"/>
              <a:t> if:</a:t>
            </a:r>
          </a:p>
          <a:p>
            <a:pPr lvl="1" eaLnBrk="1" hangingPunct="1"/>
            <a:r>
              <a:rPr lang="en-US" altLang="en-US" sz="2800" dirty="0"/>
              <a:t>it has</a:t>
            </a:r>
            <a:r>
              <a:rPr lang="en-US" altLang="en-US" sz="2800" dirty="0">
                <a:solidFill>
                  <a:srgbClr val="FFFF99"/>
                </a:solidFill>
                <a:latin typeface="Trebuchet MS" panose="020B0603020202020204" pitchFamily="34" charset="0"/>
              </a:rPr>
              <a:t> </a:t>
            </a:r>
            <a:r>
              <a:rPr lang="en-US" altLang="en-US" sz="2800" dirty="0">
                <a:solidFill>
                  <a:schemeClr val="accent2"/>
                </a:solidFill>
                <a:latin typeface="Trebuchet MS" panose="020B0603020202020204" pitchFamily="34" charset="0"/>
              </a:rPr>
              <a:t>2</a:t>
            </a:r>
            <a:r>
              <a:rPr lang="en-US" altLang="en-US" sz="3600" baseline="30000" dirty="0">
                <a:solidFill>
                  <a:schemeClr val="accent2"/>
                </a:solidFill>
                <a:latin typeface="Trebuchet MS" panose="020B0603020202020204" pitchFamily="34" charset="0"/>
              </a:rPr>
              <a:t>n</a:t>
            </a:r>
            <a:r>
              <a:rPr lang="en-US" altLang="en-US" sz="2800" dirty="0">
                <a:solidFill>
                  <a:srgbClr val="FFFF99"/>
                </a:solidFill>
                <a:latin typeface="Trebuchet MS" panose="020B0603020202020204" pitchFamily="34" charset="0"/>
              </a:rPr>
              <a:t> </a:t>
            </a:r>
            <a:r>
              <a:rPr lang="en-US" altLang="en-US" sz="2800" dirty="0"/>
              <a:t>nodes at depth </a:t>
            </a:r>
            <a:r>
              <a:rPr lang="en-US" altLang="en-US" sz="2800" dirty="0">
                <a:solidFill>
                  <a:schemeClr val="accent2"/>
                </a:solidFill>
                <a:latin typeface="Trebuchet MS" panose="020B0603020202020204" pitchFamily="34" charset="0"/>
              </a:rPr>
              <a:t>n</a:t>
            </a:r>
            <a:r>
              <a:rPr lang="en-US" altLang="en-US" sz="2800" dirty="0"/>
              <a:t> (the tree is “full”), or</a:t>
            </a:r>
          </a:p>
          <a:p>
            <a:pPr lvl="1" eaLnBrk="1" hangingPunct="1"/>
            <a:r>
              <a:rPr lang="en-US" altLang="en-US" sz="2800" dirty="0"/>
              <a:t>it has</a:t>
            </a:r>
            <a:r>
              <a:rPr lang="en-US" altLang="en-US" sz="2800" dirty="0">
                <a:solidFill>
                  <a:srgbClr val="FFFF99"/>
                </a:solidFill>
                <a:latin typeface="Trebuchet MS" panose="020B0603020202020204" pitchFamily="34" charset="0"/>
              </a:rPr>
              <a:t> </a:t>
            </a:r>
            <a:r>
              <a:rPr lang="en-US" altLang="en-US" sz="2800" dirty="0">
                <a:solidFill>
                  <a:schemeClr val="accent2"/>
                </a:solidFill>
                <a:latin typeface="Trebuchet MS" panose="020B0603020202020204" pitchFamily="34" charset="0"/>
              </a:rPr>
              <a:t>2</a:t>
            </a:r>
            <a:r>
              <a:rPr lang="en-US" altLang="en-US" sz="3600" baseline="30000" dirty="0">
                <a:solidFill>
                  <a:schemeClr val="accent2"/>
                </a:solidFill>
                <a:latin typeface="Trebuchet MS" panose="020B0603020202020204" pitchFamily="34" charset="0"/>
              </a:rPr>
              <a:t>k</a:t>
            </a:r>
            <a:r>
              <a:rPr lang="en-US" altLang="en-US" sz="2800" dirty="0">
                <a:solidFill>
                  <a:srgbClr val="FFFF99"/>
                </a:solidFill>
                <a:latin typeface="Trebuchet MS" panose="020B0603020202020204" pitchFamily="34" charset="0"/>
              </a:rPr>
              <a:t> </a:t>
            </a:r>
            <a:r>
              <a:rPr lang="en-US" altLang="en-US" sz="2800" dirty="0"/>
              <a:t>nodes at depth </a:t>
            </a:r>
            <a:r>
              <a:rPr lang="en-US" altLang="en-US" sz="2800" dirty="0">
                <a:solidFill>
                  <a:schemeClr val="accent2"/>
                </a:solidFill>
                <a:latin typeface="Trebuchet MS" panose="020B0603020202020204" pitchFamily="34" charset="0"/>
              </a:rPr>
              <a:t>k</a:t>
            </a:r>
            <a:r>
              <a:rPr lang="en-US" altLang="en-US" sz="2800" dirty="0"/>
              <a:t>, for all</a:t>
            </a:r>
            <a:r>
              <a:rPr lang="en-US" altLang="en-US" sz="2800" dirty="0">
                <a:solidFill>
                  <a:srgbClr val="FFFF99"/>
                </a:solidFill>
                <a:latin typeface="Trebuchet MS" panose="020B0603020202020204" pitchFamily="34" charset="0"/>
              </a:rPr>
              <a:t> </a:t>
            </a:r>
            <a:r>
              <a:rPr lang="en-US" altLang="en-US" sz="2800" dirty="0">
                <a:solidFill>
                  <a:schemeClr val="accent2"/>
                </a:solidFill>
                <a:latin typeface="Trebuchet MS" panose="020B0603020202020204" pitchFamily="34" charset="0"/>
              </a:rPr>
              <a:t>k &lt; n</a:t>
            </a:r>
            <a:r>
              <a:rPr lang="en-US" altLang="en-US" sz="2800" dirty="0"/>
              <a:t>, </a:t>
            </a:r>
            <a:r>
              <a:rPr lang="en-US" altLang="en-US" sz="2800" i="1" dirty="0"/>
              <a:t>and</a:t>
            </a:r>
            <a:r>
              <a:rPr lang="en-US" altLang="en-US" sz="2800" dirty="0"/>
              <a:t> all the leaves at depth </a:t>
            </a:r>
            <a:r>
              <a:rPr lang="en-US" altLang="en-US" dirty="0">
                <a:solidFill>
                  <a:schemeClr val="accent2"/>
                </a:solidFill>
                <a:latin typeface="Verdana" panose="020B0604030504040204" pitchFamily="34" charset="0"/>
              </a:rPr>
              <a:t>n</a:t>
            </a:r>
            <a:r>
              <a:rPr lang="en-US" altLang="en-US" sz="2800" dirty="0"/>
              <a:t> are as far left as possible</a:t>
            </a:r>
            <a:endParaRPr lang="en-US" altLang="en-US" dirty="0">
              <a:solidFill>
                <a:srgbClr val="FFFF99"/>
              </a:solidFill>
              <a:latin typeface="Verdana" panose="020B0604030504040204" pitchFamily="34" charset="0"/>
            </a:endParaRPr>
          </a:p>
        </p:txBody>
      </p:sp>
      <p:grpSp>
        <p:nvGrpSpPr>
          <p:cNvPr id="2" name="Group 66"/>
          <p:cNvGrpSpPr>
            <a:grpSpLocks/>
          </p:cNvGrpSpPr>
          <p:nvPr/>
        </p:nvGrpSpPr>
        <p:grpSpPr bwMode="auto">
          <a:xfrm>
            <a:off x="2242457" y="4343400"/>
            <a:ext cx="2286000" cy="1752600"/>
            <a:chOff x="864" y="2640"/>
            <a:chExt cx="1440" cy="1104"/>
          </a:xfrm>
        </p:grpSpPr>
        <p:sp>
          <p:nvSpPr>
            <p:cNvPr id="7201" name="Text Box 4"/>
            <p:cNvSpPr txBox="1">
              <a:spLocks noChangeArrowheads="1"/>
            </p:cNvSpPr>
            <p:nvPr/>
          </p:nvSpPr>
          <p:spPr bwMode="auto">
            <a:xfrm>
              <a:off x="1056" y="3456"/>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a:latin typeface="Times New Roman" panose="02020603050405020304" pitchFamily="18" charset="0"/>
                </a:rPr>
                <a:t>Left-justified</a:t>
              </a:r>
            </a:p>
          </p:txBody>
        </p:sp>
        <p:sp>
          <p:nvSpPr>
            <p:cNvPr id="7202" name="Oval 8"/>
            <p:cNvSpPr>
              <a:spLocks noChangeArrowheads="1"/>
            </p:cNvSpPr>
            <p:nvPr/>
          </p:nvSpPr>
          <p:spPr bwMode="auto">
            <a:xfrm>
              <a:off x="1199" y="2877"/>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03" name="Oval 9"/>
            <p:cNvSpPr>
              <a:spLocks noChangeArrowheads="1"/>
            </p:cNvSpPr>
            <p:nvPr/>
          </p:nvSpPr>
          <p:spPr bwMode="auto">
            <a:xfrm>
              <a:off x="1008" y="3068"/>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04" name="Oval 10"/>
            <p:cNvSpPr>
              <a:spLocks noChangeArrowheads="1"/>
            </p:cNvSpPr>
            <p:nvPr/>
          </p:nvSpPr>
          <p:spPr bwMode="auto">
            <a:xfrm>
              <a:off x="1390" y="307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05" name="Oval 11"/>
            <p:cNvSpPr>
              <a:spLocks noChangeArrowheads="1"/>
            </p:cNvSpPr>
            <p:nvPr/>
          </p:nvSpPr>
          <p:spPr bwMode="auto">
            <a:xfrm>
              <a:off x="1104" y="326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06" name="Oval 12"/>
            <p:cNvSpPr>
              <a:spLocks noChangeArrowheads="1"/>
            </p:cNvSpPr>
            <p:nvPr/>
          </p:nvSpPr>
          <p:spPr bwMode="auto">
            <a:xfrm>
              <a:off x="1248"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07" name="Oval 13"/>
            <p:cNvSpPr>
              <a:spLocks noChangeArrowheads="1"/>
            </p:cNvSpPr>
            <p:nvPr/>
          </p:nvSpPr>
          <p:spPr bwMode="auto">
            <a:xfrm>
              <a:off x="1486"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08" name="Oval 14"/>
            <p:cNvSpPr>
              <a:spLocks noChangeArrowheads="1"/>
            </p:cNvSpPr>
            <p:nvPr/>
          </p:nvSpPr>
          <p:spPr bwMode="auto">
            <a:xfrm>
              <a:off x="864"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09" name="Line 15"/>
            <p:cNvSpPr>
              <a:spLocks noChangeShapeType="1"/>
            </p:cNvSpPr>
            <p:nvPr/>
          </p:nvSpPr>
          <p:spPr bwMode="auto">
            <a:xfrm flipV="1">
              <a:off x="912" y="3166"/>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0" name="Line 16"/>
            <p:cNvSpPr>
              <a:spLocks noChangeShapeType="1"/>
            </p:cNvSpPr>
            <p:nvPr/>
          </p:nvSpPr>
          <p:spPr bwMode="auto">
            <a:xfrm flipV="1">
              <a:off x="1104" y="2974"/>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1" name="Line 17"/>
            <p:cNvSpPr>
              <a:spLocks noChangeShapeType="1"/>
            </p:cNvSpPr>
            <p:nvPr/>
          </p:nvSpPr>
          <p:spPr bwMode="auto">
            <a:xfrm flipV="1">
              <a:off x="1296" y="3166"/>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2" name="Line 18"/>
            <p:cNvSpPr>
              <a:spLocks noChangeShapeType="1"/>
            </p:cNvSpPr>
            <p:nvPr/>
          </p:nvSpPr>
          <p:spPr bwMode="auto">
            <a:xfrm flipH="1" flipV="1">
              <a:off x="1104" y="3166"/>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3" name="Line 19"/>
            <p:cNvSpPr>
              <a:spLocks noChangeShapeType="1"/>
            </p:cNvSpPr>
            <p:nvPr/>
          </p:nvSpPr>
          <p:spPr bwMode="auto">
            <a:xfrm flipH="1" flipV="1">
              <a:off x="1296" y="2974"/>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4" name="Line 20"/>
            <p:cNvSpPr>
              <a:spLocks noChangeShapeType="1"/>
            </p:cNvSpPr>
            <p:nvPr/>
          </p:nvSpPr>
          <p:spPr bwMode="auto">
            <a:xfrm flipH="1" flipV="1">
              <a:off x="1488" y="3166"/>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5" name="Oval 21"/>
            <p:cNvSpPr>
              <a:spLocks noChangeArrowheads="1"/>
            </p:cNvSpPr>
            <p:nvPr/>
          </p:nvSpPr>
          <p:spPr bwMode="auto">
            <a:xfrm>
              <a:off x="2015" y="288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16" name="Oval 22"/>
            <p:cNvSpPr>
              <a:spLocks noChangeArrowheads="1"/>
            </p:cNvSpPr>
            <p:nvPr/>
          </p:nvSpPr>
          <p:spPr bwMode="auto">
            <a:xfrm>
              <a:off x="1824" y="3071"/>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17" name="Oval 23"/>
            <p:cNvSpPr>
              <a:spLocks noChangeArrowheads="1"/>
            </p:cNvSpPr>
            <p:nvPr/>
          </p:nvSpPr>
          <p:spPr bwMode="auto">
            <a:xfrm>
              <a:off x="2206" y="3073"/>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18" name="Oval 27"/>
            <p:cNvSpPr>
              <a:spLocks noChangeArrowheads="1"/>
            </p:cNvSpPr>
            <p:nvPr/>
          </p:nvSpPr>
          <p:spPr bwMode="auto">
            <a:xfrm>
              <a:off x="1680" y="3265"/>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19" name="Line 28"/>
            <p:cNvSpPr>
              <a:spLocks noChangeShapeType="1"/>
            </p:cNvSpPr>
            <p:nvPr/>
          </p:nvSpPr>
          <p:spPr bwMode="auto">
            <a:xfrm flipV="1">
              <a:off x="1728" y="3169"/>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0" name="Line 29"/>
            <p:cNvSpPr>
              <a:spLocks noChangeShapeType="1"/>
            </p:cNvSpPr>
            <p:nvPr/>
          </p:nvSpPr>
          <p:spPr bwMode="auto">
            <a:xfrm flipV="1">
              <a:off x="1920" y="2977"/>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1" name="Line 32"/>
            <p:cNvSpPr>
              <a:spLocks noChangeShapeType="1"/>
            </p:cNvSpPr>
            <p:nvPr/>
          </p:nvSpPr>
          <p:spPr bwMode="auto">
            <a:xfrm flipH="1" flipV="1">
              <a:off x="2112" y="2977"/>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2" name="Oval 34"/>
            <p:cNvSpPr>
              <a:spLocks noChangeArrowheads="1"/>
            </p:cNvSpPr>
            <p:nvPr/>
          </p:nvSpPr>
          <p:spPr bwMode="auto">
            <a:xfrm>
              <a:off x="1584" y="264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223" name="Line 35"/>
            <p:cNvSpPr>
              <a:spLocks noChangeShapeType="1"/>
            </p:cNvSpPr>
            <p:nvPr/>
          </p:nvSpPr>
          <p:spPr bwMode="auto">
            <a:xfrm flipV="1">
              <a:off x="1296" y="2736"/>
              <a:ext cx="288" cy="144"/>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24" name="Line 36"/>
            <p:cNvSpPr>
              <a:spLocks noChangeShapeType="1"/>
            </p:cNvSpPr>
            <p:nvPr/>
          </p:nvSpPr>
          <p:spPr bwMode="auto">
            <a:xfrm flipH="1" flipV="1">
              <a:off x="1680" y="2736"/>
              <a:ext cx="336" cy="144"/>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67"/>
          <p:cNvGrpSpPr>
            <a:grpSpLocks/>
          </p:cNvGrpSpPr>
          <p:nvPr/>
        </p:nvGrpSpPr>
        <p:grpSpPr bwMode="auto">
          <a:xfrm>
            <a:off x="5595257" y="4343400"/>
            <a:ext cx="2590800" cy="1752600"/>
            <a:chOff x="2976" y="2640"/>
            <a:chExt cx="1632" cy="1104"/>
          </a:xfrm>
        </p:grpSpPr>
        <p:sp>
          <p:nvSpPr>
            <p:cNvPr id="7175" name="Text Box 5"/>
            <p:cNvSpPr txBox="1">
              <a:spLocks noChangeArrowheads="1"/>
            </p:cNvSpPr>
            <p:nvPr/>
          </p:nvSpPr>
          <p:spPr bwMode="auto">
            <a:xfrm>
              <a:off x="3072" y="3456"/>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a:latin typeface="Times New Roman" panose="02020603050405020304" pitchFamily="18" charset="0"/>
                </a:rPr>
                <a:t>Not left-justified</a:t>
              </a:r>
            </a:p>
          </p:txBody>
        </p:sp>
        <p:sp>
          <p:nvSpPr>
            <p:cNvPr id="7176" name="Oval 37"/>
            <p:cNvSpPr>
              <a:spLocks noChangeArrowheads="1"/>
            </p:cNvSpPr>
            <p:nvPr/>
          </p:nvSpPr>
          <p:spPr bwMode="auto">
            <a:xfrm>
              <a:off x="3311" y="2877"/>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77" name="Oval 38"/>
            <p:cNvSpPr>
              <a:spLocks noChangeArrowheads="1"/>
            </p:cNvSpPr>
            <p:nvPr/>
          </p:nvSpPr>
          <p:spPr bwMode="auto">
            <a:xfrm>
              <a:off x="3120" y="3068"/>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78" name="Oval 39"/>
            <p:cNvSpPr>
              <a:spLocks noChangeArrowheads="1"/>
            </p:cNvSpPr>
            <p:nvPr/>
          </p:nvSpPr>
          <p:spPr bwMode="auto">
            <a:xfrm>
              <a:off x="3502" y="307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79" name="Oval 40"/>
            <p:cNvSpPr>
              <a:spLocks noChangeArrowheads="1"/>
            </p:cNvSpPr>
            <p:nvPr/>
          </p:nvSpPr>
          <p:spPr bwMode="auto">
            <a:xfrm>
              <a:off x="3216" y="326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80" name="Oval 42"/>
            <p:cNvSpPr>
              <a:spLocks noChangeArrowheads="1"/>
            </p:cNvSpPr>
            <p:nvPr/>
          </p:nvSpPr>
          <p:spPr bwMode="auto">
            <a:xfrm>
              <a:off x="3598"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81" name="Oval 43"/>
            <p:cNvSpPr>
              <a:spLocks noChangeArrowheads="1"/>
            </p:cNvSpPr>
            <p:nvPr/>
          </p:nvSpPr>
          <p:spPr bwMode="auto">
            <a:xfrm>
              <a:off x="2976" y="3262"/>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82" name="Line 44"/>
            <p:cNvSpPr>
              <a:spLocks noChangeShapeType="1"/>
            </p:cNvSpPr>
            <p:nvPr/>
          </p:nvSpPr>
          <p:spPr bwMode="auto">
            <a:xfrm flipV="1">
              <a:off x="3024" y="3166"/>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3" name="Line 45"/>
            <p:cNvSpPr>
              <a:spLocks noChangeShapeType="1"/>
            </p:cNvSpPr>
            <p:nvPr/>
          </p:nvSpPr>
          <p:spPr bwMode="auto">
            <a:xfrm flipV="1">
              <a:off x="3216" y="2974"/>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4" name="Line 47"/>
            <p:cNvSpPr>
              <a:spLocks noChangeShapeType="1"/>
            </p:cNvSpPr>
            <p:nvPr/>
          </p:nvSpPr>
          <p:spPr bwMode="auto">
            <a:xfrm flipH="1" flipV="1">
              <a:off x="3216" y="3166"/>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5" name="Line 48"/>
            <p:cNvSpPr>
              <a:spLocks noChangeShapeType="1"/>
            </p:cNvSpPr>
            <p:nvPr/>
          </p:nvSpPr>
          <p:spPr bwMode="auto">
            <a:xfrm flipH="1" flipV="1">
              <a:off x="3408" y="2974"/>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6" name="Line 49"/>
            <p:cNvSpPr>
              <a:spLocks noChangeShapeType="1"/>
            </p:cNvSpPr>
            <p:nvPr/>
          </p:nvSpPr>
          <p:spPr bwMode="auto">
            <a:xfrm flipH="1" flipV="1">
              <a:off x="3600" y="3166"/>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7" name="Oval 50"/>
            <p:cNvSpPr>
              <a:spLocks noChangeArrowheads="1"/>
            </p:cNvSpPr>
            <p:nvPr/>
          </p:nvSpPr>
          <p:spPr bwMode="auto">
            <a:xfrm>
              <a:off x="4127" y="288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88" name="Oval 51"/>
            <p:cNvSpPr>
              <a:spLocks noChangeArrowheads="1"/>
            </p:cNvSpPr>
            <p:nvPr/>
          </p:nvSpPr>
          <p:spPr bwMode="auto">
            <a:xfrm>
              <a:off x="3936" y="3071"/>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89" name="Oval 52"/>
            <p:cNvSpPr>
              <a:spLocks noChangeArrowheads="1"/>
            </p:cNvSpPr>
            <p:nvPr/>
          </p:nvSpPr>
          <p:spPr bwMode="auto">
            <a:xfrm>
              <a:off x="4318" y="3073"/>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90" name="Oval 54"/>
            <p:cNvSpPr>
              <a:spLocks noChangeArrowheads="1"/>
            </p:cNvSpPr>
            <p:nvPr/>
          </p:nvSpPr>
          <p:spPr bwMode="auto">
            <a:xfrm>
              <a:off x="4176" y="3265"/>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91" name="Oval 55"/>
            <p:cNvSpPr>
              <a:spLocks noChangeArrowheads="1"/>
            </p:cNvSpPr>
            <p:nvPr/>
          </p:nvSpPr>
          <p:spPr bwMode="auto">
            <a:xfrm>
              <a:off x="4414" y="3265"/>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92" name="Oval 56"/>
            <p:cNvSpPr>
              <a:spLocks noChangeArrowheads="1"/>
            </p:cNvSpPr>
            <p:nvPr/>
          </p:nvSpPr>
          <p:spPr bwMode="auto">
            <a:xfrm>
              <a:off x="3792" y="3265"/>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93" name="Line 57"/>
            <p:cNvSpPr>
              <a:spLocks noChangeShapeType="1"/>
            </p:cNvSpPr>
            <p:nvPr/>
          </p:nvSpPr>
          <p:spPr bwMode="auto">
            <a:xfrm flipV="1">
              <a:off x="3840" y="3169"/>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4" name="Line 58"/>
            <p:cNvSpPr>
              <a:spLocks noChangeShapeType="1"/>
            </p:cNvSpPr>
            <p:nvPr/>
          </p:nvSpPr>
          <p:spPr bwMode="auto">
            <a:xfrm flipV="1">
              <a:off x="4032" y="2977"/>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5" name="Line 59"/>
            <p:cNvSpPr>
              <a:spLocks noChangeShapeType="1"/>
            </p:cNvSpPr>
            <p:nvPr/>
          </p:nvSpPr>
          <p:spPr bwMode="auto">
            <a:xfrm flipV="1">
              <a:off x="4224" y="3169"/>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6" name="Line 61"/>
            <p:cNvSpPr>
              <a:spLocks noChangeShapeType="1"/>
            </p:cNvSpPr>
            <p:nvPr/>
          </p:nvSpPr>
          <p:spPr bwMode="auto">
            <a:xfrm flipH="1" flipV="1">
              <a:off x="4224" y="2977"/>
              <a:ext cx="96"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7" name="Line 62"/>
            <p:cNvSpPr>
              <a:spLocks noChangeShapeType="1"/>
            </p:cNvSpPr>
            <p:nvPr/>
          </p:nvSpPr>
          <p:spPr bwMode="auto">
            <a:xfrm flipH="1" flipV="1">
              <a:off x="4416" y="3169"/>
              <a:ext cx="48"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8" name="Oval 63"/>
            <p:cNvSpPr>
              <a:spLocks noChangeArrowheads="1"/>
            </p:cNvSpPr>
            <p:nvPr/>
          </p:nvSpPr>
          <p:spPr bwMode="auto">
            <a:xfrm>
              <a:off x="3696" y="2640"/>
              <a:ext cx="98" cy="98"/>
            </a:xfrm>
            <a:prstGeom prst="ellipse">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7199" name="Line 64"/>
            <p:cNvSpPr>
              <a:spLocks noChangeShapeType="1"/>
            </p:cNvSpPr>
            <p:nvPr/>
          </p:nvSpPr>
          <p:spPr bwMode="auto">
            <a:xfrm flipV="1">
              <a:off x="3408" y="2736"/>
              <a:ext cx="288" cy="144"/>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0" name="Line 65"/>
            <p:cNvSpPr>
              <a:spLocks noChangeShapeType="1"/>
            </p:cNvSpPr>
            <p:nvPr/>
          </p:nvSpPr>
          <p:spPr bwMode="auto">
            <a:xfrm flipH="1" flipV="1">
              <a:off x="3792" y="2736"/>
              <a:ext cx="336" cy="144"/>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394768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35038" y="38099"/>
            <a:ext cx="7772400" cy="1143000"/>
          </a:xfrm>
        </p:spPr>
        <p:txBody>
          <a:bodyPr/>
          <a:lstStyle/>
          <a:p>
            <a:pPr eaLnBrk="1" hangingPunct="1"/>
            <a:r>
              <a:rPr lang="en-US" altLang="en-US" dirty="0"/>
              <a:t>What is a heap?</a:t>
            </a:r>
          </a:p>
        </p:txBody>
      </p:sp>
      <p:sp>
        <p:nvSpPr>
          <p:cNvPr id="24579" name="Rectangle 3" descr="Rectangle: Click to edit Master text styles&#10;Second level&#10;Third level&#10;Fourth level&#10;Fifth level"/>
          <p:cNvSpPr>
            <a:spLocks noGrp="1" noChangeArrowheads="1"/>
          </p:cNvSpPr>
          <p:nvPr>
            <p:ph type="body" sz="half" idx="1"/>
          </p:nvPr>
        </p:nvSpPr>
        <p:spPr>
          <a:xfrm>
            <a:off x="2171700" y="1676400"/>
            <a:ext cx="4229100" cy="4572000"/>
          </a:xfrm>
        </p:spPr>
        <p:txBody>
          <a:bodyPr>
            <a:normAutofit lnSpcReduction="10000"/>
          </a:bodyPr>
          <a:lstStyle/>
          <a:p>
            <a:pPr eaLnBrk="1" hangingPunct="1">
              <a:lnSpc>
                <a:spcPct val="90000"/>
              </a:lnSpc>
              <a:buFont typeface="Times" panose="02020603050405020304" pitchFamily="18" charset="0"/>
              <a:buChar char="•"/>
            </a:pPr>
            <a:r>
              <a:rPr lang="en-US" altLang="en-US" sz="2400" dirty="0"/>
              <a:t>A heap is a left-justified balanced binary tree storing keys at its internal nodes and satisfying the following properties:</a:t>
            </a:r>
          </a:p>
          <a:p>
            <a:pPr lvl="1" eaLnBrk="1" hangingPunct="1">
              <a:lnSpc>
                <a:spcPct val="90000"/>
              </a:lnSpc>
              <a:buFont typeface="Times" panose="02020603050405020304" pitchFamily="18" charset="0"/>
              <a:buChar char="•"/>
            </a:pPr>
            <a:r>
              <a:rPr lang="en-US" altLang="en-US" sz="2000" dirty="0">
                <a:solidFill>
                  <a:srgbClr val="FF0000"/>
                </a:solidFill>
              </a:rPr>
              <a:t>Heap-Order:</a:t>
            </a:r>
            <a:r>
              <a:rPr lang="en-US" altLang="en-US" sz="2000" dirty="0"/>
              <a:t> for every internal node v other than the root,</a:t>
            </a:r>
            <a:br>
              <a:rPr lang="en-US" altLang="en-US" sz="2000" dirty="0"/>
            </a:br>
            <a:r>
              <a:rPr lang="en-US" altLang="en-US" sz="2000" b="1" i="1" dirty="0">
                <a:latin typeface="Times New Roman" panose="02020603050405020304" pitchFamily="18" charset="0"/>
              </a:rPr>
              <a:t>key</a:t>
            </a:r>
            <a:r>
              <a:rPr lang="en-US" altLang="en-US" sz="2000" dirty="0">
                <a:latin typeface="Times New Roman" panose="02020603050405020304" pitchFamily="18" charset="0"/>
              </a:rPr>
              <a:t>(</a:t>
            </a:r>
            <a:r>
              <a:rPr lang="en-US" altLang="en-US" sz="2000" b="1" i="1" dirty="0">
                <a:latin typeface="Times New Roman" panose="02020603050405020304" pitchFamily="18" charset="0"/>
              </a:rPr>
              <a:t>v</a:t>
            </a:r>
            <a:r>
              <a:rPr lang="en-US" altLang="en-US" sz="2000" dirty="0">
                <a:latin typeface="Times New Roman" panose="02020603050405020304" pitchFamily="18" charset="0"/>
              </a:rPr>
              <a:t>)</a:t>
            </a:r>
            <a:r>
              <a:rPr lang="en-US" altLang="en-US" sz="2000" dirty="0"/>
              <a:t> </a:t>
            </a:r>
            <a:r>
              <a:rPr lang="en-US" altLang="en-US" sz="2000" dirty="0">
                <a:latin typeface="Symbol" panose="05050102010706020507" pitchFamily="18" charset="2"/>
                <a:sym typeface="Symbol" panose="05050102010706020507" pitchFamily="18" charset="2"/>
              </a:rPr>
              <a:t></a:t>
            </a:r>
            <a:r>
              <a:rPr lang="en-US" altLang="en-US" sz="2000" dirty="0"/>
              <a:t> </a:t>
            </a:r>
            <a:r>
              <a:rPr lang="en-US" altLang="en-US" sz="2000" b="1" i="1" dirty="0">
                <a:latin typeface="Times New Roman" panose="02020603050405020304" pitchFamily="18" charset="0"/>
              </a:rPr>
              <a:t>key</a:t>
            </a:r>
            <a:r>
              <a:rPr lang="en-US" altLang="en-US" sz="2000" dirty="0">
                <a:latin typeface="Times New Roman" panose="02020603050405020304" pitchFamily="18" charset="0"/>
              </a:rPr>
              <a:t>(</a:t>
            </a:r>
            <a:r>
              <a:rPr lang="en-US" altLang="en-US" sz="2000" b="1" i="1" dirty="0">
                <a:latin typeface="Times New Roman" panose="02020603050405020304" pitchFamily="18" charset="0"/>
              </a:rPr>
              <a:t>parent</a:t>
            </a:r>
            <a:r>
              <a:rPr lang="en-US" altLang="en-US" sz="2000" dirty="0">
                <a:latin typeface="Times New Roman" panose="02020603050405020304" pitchFamily="18" charset="0"/>
              </a:rPr>
              <a:t>(</a:t>
            </a:r>
            <a:r>
              <a:rPr lang="en-US" altLang="en-US" sz="2000" b="1" i="1" dirty="0">
                <a:latin typeface="Times New Roman" panose="02020603050405020304" pitchFamily="18" charset="0"/>
              </a:rPr>
              <a:t>v</a:t>
            </a:r>
            <a:r>
              <a:rPr lang="en-US" altLang="en-US" sz="2000" dirty="0">
                <a:latin typeface="Times New Roman" panose="02020603050405020304" pitchFamily="18" charset="0"/>
              </a:rPr>
              <a:t>))</a:t>
            </a:r>
          </a:p>
          <a:p>
            <a:pPr lvl="1" eaLnBrk="1" hangingPunct="1">
              <a:lnSpc>
                <a:spcPct val="90000"/>
              </a:lnSpc>
              <a:buFont typeface="Times" panose="02020603050405020304" pitchFamily="18" charset="0"/>
              <a:buChar char="•"/>
            </a:pPr>
            <a:r>
              <a:rPr lang="en-US" altLang="en-US" sz="2000" dirty="0">
                <a:solidFill>
                  <a:srgbClr val="FF0000"/>
                </a:solidFill>
              </a:rPr>
              <a:t>Complete Binary Tree: </a:t>
            </a:r>
            <a:r>
              <a:rPr lang="en-US" altLang="en-US" sz="2000" dirty="0"/>
              <a:t>let </a:t>
            </a:r>
            <a:r>
              <a:rPr lang="en-US" altLang="en-US" sz="2000" b="1" i="1" dirty="0">
                <a:latin typeface="Times New Roman" panose="02020603050405020304" pitchFamily="18" charset="0"/>
              </a:rPr>
              <a:t>h</a:t>
            </a:r>
            <a:r>
              <a:rPr lang="en-US" altLang="en-US" sz="2000" dirty="0"/>
              <a:t> be the height of the heap</a:t>
            </a:r>
          </a:p>
          <a:p>
            <a:pPr lvl="2" eaLnBrk="1" hangingPunct="1">
              <a:lnSpc>
                <a:spcPct val="90000"/>
              </a:lnSpc>
              <a:buFont typeface="Times" panose="02020603050405020304" pitchFamily="18" charset="0"/>
              <a:buChar char="•"/>
            </a:pPr>
            <a:r>
              <a:rPr lang="en-US" altLang="en-US" sz="1800" dirty="0"/>
              <a:t>for </a:t>
            </a:r>
            <a:r>
              <a:rPr lang="en-US" altLang="en-US" sz="1800" b="1" i="1" dirty="0" err="1">
                <a:latin typeface="Times New Roman" panose="02020603050405020304" pitchFamily="18" charset="0"/>
              </a:rPr>
              <a:t>i</a:t>
            </a:r>
            <a:r>
              <a:rPr lang="en-US" altLang="en-US" sz="1800" b="1" i="1" dirty="0">
                <a:latin typeface="Times New Roman" panose="02020603050405020304" pitchFamily="18" charset="0"/>
              </a:rPr>
              <a:t> </a:t>
            </a:r>
            <a:r>
              <a:rPr lang="en-US" altLang="en-US" sz="1800" dirty="0">
                <a:latin typeface="Symbol" panose="05050102010706020507" pitchFamily="18" charset="2"/>
                <a:sym typeface="Symbol" panose="05050102010706020507" pitchFamily="18" charset="2"/>
              </a:rPr>
              <a:t>= </a:t>
            </a:r>
            <a:r>
              <a:rPr lang="en-US" altLang="en-US" sz="1800" dirty="0">
                <a:latin typeface="Times New Roman" panose="02020603050405020304" pitchFamily="18" charset="0"/>
              </a:rPr>
              <a:t>0, … , </a:t>
            </a:r>
            <a:r>
              <a:rPr lang="en-US" altLang="en-US" sz="1800" b="1" i="1" dirty="0">
                <a:latin typeface="Times New Roman" panose="02020603050405020304" pitchFamily="18" charset="0"/>
              </a:rPr>
              <a:t>h </a:t>
            </a:r>
            <a:r>
              <a:rPr lang="en-US" altLang="en-US" sz="1800" dirty="0">
                <a:latin typeface="Symbol" panose="05050102010706020507" pitchFamily="18" charset="2"/>
                <a:sym typeface="Symbol" panose="05050102010706020507" pitchFamily="18" charset="2"/>
              </a:rPr>
              <a:t>- </a:t>
            </a:r>
            <a:r>
              <a:rPr lang="en-US" altLang="en-US" sz="1800" dirty="0">
                <a:latin typeface="Times New Roman" panose="02020603050405020304" pitchFamily="18" charset="0"/>
              </a:rPr>
              <a:t>1,</a:t>
            </a:r>
            <a:r>
              <a:rPr lang="en-US" altLang="en-US" sz="1800" dirty="0"/>
              <a:t> there are </a:t>
            </a:r>
            <a:r>
              <a:rPr lang="en-US" altLang="en-US" sz="1800" dirty="0">
                <a:latin typeface="Times New Roman" panose="02020603050405020304" pitchFamily="18" charset="0"/>
              </a:rPr>
              <a:t>2</a:t>
            </a:r>
            <a:r>
              <a:rPr lang="en-US" altLang="en-US" sz="1800" b="1" i="1" baseline="30000" dirty="0">
                <a:latin typeface="Times New Roman" panose="02020603050405020304" pitchFamily="18" charset="0"/>
              </a:rPr>
              <a:t>i</a:t>
            </a:r>
            <a:r>
              <a:rPr lang="en-US" altLang="en-US" sz="1800" dirty="0"/>
              <a:t> nodes of depth </a:t>
            </a:r>
            <a:r>
              <a:rPr lang="en-US" altLang="en-US" sz="1800" b="1" i="1" dirty="0" err="1">
                <a:latin typeface="Times New Roman" panose="02020603050405020304" pitchFamily="18" charset="0"/>
              </a:rPr>
              <a:t>i</a:t>
            </a:r>
            <a:endParaRPr lang="en-US" altLang="en-US" sz="1800" dirty="0"/>
          </a:p>
          <a:p>
            <a:pPr lvl="2" eaLnBrk="1" hangingPunct="1">
              <a:lnSpc>
                <a:spcPct val="90000"/>
              </a:lnSpc>
              <a:buFont typeface="Times" panose="02020603050405020304" pitchFamily="18" charset="0"/>
              <a:buChar char="•"/>
            </a:pPr>
            <a:r>
              <a:rPr lang="en-US" altLang="en-US" sz="1800" dirty="0"/>
              <a:t>at depth </a:t>
            </a:r>
            <a:r>
              <a:rPr lang="en-US" altLang="en-US" sz="1800" b="1" i="1" dirty="0">
                <a:latin typeface="Times New Roman" panose="02020603050405020304" pitchFamily="18" charset="0"/>
              </a:rPr>
              <a:t>h</a:t>
            </a:r>
            <a:r>
              <a:rPr lang="en-US" altLang="en-US" sz="1800" dirty="0"/>
              <a:t> </a:t>
            </a:r>
            <a:r>
              <a:rPr lang="en-US" altLang="en-US" sz="1800" dirty="0">
                <a:latin typeface="Symbol" panose="05050102010706020507" pitchFamily="18" charset="2"/>
                <a:sym typeface="Symbol" panose="05050102010706020507" pitchFamily="18" charset="2"/>
              </a:rPr>
              <a:t>-</a:t>
            </a:r>
            <a:r>
              <a:rPr lang="en-US" altLang="en-US" sz="1800" dirty="0">
                <a:latin typeface="Times New Roman" panose="02020603050405020304" pitchFamily="18" charset="0"/>
                <a:sym typeface="Symbol" panose="05050102010706020507" pitchFamily="18" charset="2"/>
              </a:rPr>
              <a:t> 1</a:t>
            </a:r>
            <a:r>
              <a:rPr lang="en-US" altLang="en-US" sz="1800" dirty="0"/>
              <a:t>, the internal nodes are to the left of the leaf nodes</a:t>
            </a:r>
          </a:p>
        </p:txBody>
      </p:sp>
      <p:sp>
        <p:nvSpPr>
          <p:cNvPr id="56328" name="Oval 4"/>
          <p:cNvSpPr>
            <a:spLocks noChangeArrowheads="1"/>
          </p:cNvSpPr>
          <p:nvPr/>
        </p:nvSpPr>
        <p:spPr bwMode="auto">
          <a:xfrm>
            <a:off x="8516938" y="3208338"/>
            <a:ext cx="381000" cy="38100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2</a:t>
            </a:r>
          </a:p>
        </p:txBody>
      </p:sp>
      <p:sp>
        <p:nvSpPr>
          <p:cNvPr id="56329" name="Oval 5"/>
          <p:cNvSpPr>
            <a:spLocks noChangeArrowheads="1"/>
          </p:cNvSpPr>
          <p:nvPr/>
        </p:nvSpPr>
        <p:spPr bwMode="auto">
          <a:xfrm>
            <a:off x="9483725" y="3817938"/>
            <a:ext cx="381000" cy="38100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6</a:t>
            </a:r>
          </a:p>
        </p:txBody>
      </p:sp>
      <p:sp>
        <p:nvSpPr>
          <p:cNvPr id="56330" name="Oval 6"/>
          <p:cNvSpPr>
            <a:spLocks noChangeArrowheads="1"/>
          </p:cNvSpPr>
          <p:nvPr/>
        </p:nvSpPr>
        <p:spPr bwMode="auto">
          <a:xfrm>
            <a:off x="7380288" y="3817938"/>
            <a:ext cx="381000" cy="38100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5</a:t>
            </a:r>
          </a:p>
        </p:txBody>
      </p:sp>
      <p:sp>
        <p:nvSpPr>
          <p:cNvPr id="56331" name="Oval 7"/>
          <p:cNvSpPr>
            <a:spLocks noChangeArrowheads="1"/>
          </p:cNvSpPr>
          <p:nvPr/>
        </p:nvSpPr>
        <p:spPr bwMode="auto">
          <a:xfrm>
            <a:off x="8081963" y="4427538"/>
            <a:ext cx="381000" cy="38100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7</a:t>
            </a:r>
          </a:p>
        </p:txBody>
      </p:sp>
      <p:sp>
        <p:nvSpPr>
          <p:cNvPr id="24584" name="Rectangle 8"/>
          <p:cNvSpPr>
            <a:spLocks noChangeAspect="1" noChangeArrowheads="1"/>
          </p:cNvSpPr>
          <p:nvPr/>
        </p:nvSpPr>
        <p:spPr bwMode="auto">
          <a:xfrm>
            <a:off x="7785100" y="5113339"/>
            <a:ext cx="274638" cy="27463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4585" name="Rectangle 9"/>
          <p:cNvSpPr>
            <a:spLocks noChangeAspect="1" noChangeArrowheads="1"/>
          </p:cNvSpPr>
          <p:nvPr/>
        </p:nvSpPr>
        <p:spPr bwMode="auto">
          <a:xfrm>
            <a:off x="8485189" y="5113339"/>
            <a:ext cx="274637" cy="27463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4586" name="Rectangle 10"/>
          <p:cNvSpPr>
            <a:spLocks noChangeAspect="1" noChangeArrowheads="1"/>
          </p:cNvSpPr>
          <p:nvPr/>
        </p:nvSpPr>
        <p:spPr bwMode="auto">
          <a:xfrm>
            <a:off x="9186864" y="4427539"/>
            <a:ext cx="274637" cy="27463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4587" name="Rectangle 11"/>
          <p:cNvSpPr>
            <a:spLocks noChangeAspect="1" noChangeArrowheads="1"/>
          </p:cNvSpPr>
          <p:nvPr/>
        </p:nvSpPr>
        <p:spPr bwMode="auto">
          <a:xfrm>
            <a:off x="9888539" y="4427539"/>
            <a:ext cx="274637" cy="27463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24588" name="AutoShape 12"/>
          <p:cNvCxnSpPr>
            <a:cxnSpLocks noChangeShapeType="1"/>
            <a:stCxn id="56328" idx="3"/>
            <a:endCxn id="56330" idx="7"/>
          </p:cNvCxnSpPr>
          <p:nvPr/>
        </p:nvCxnSpPr>
        <p:spPr bwMode="auto">
          <a:xfrm flipH="1">
            <a:off x="7705726" y="3543301"/>
            <a:ext cx="866775" cy="3206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4589" name="AutoShape 13"/>
          <p:cNvCxnSpPr>
            <a:cxnSpLocks noChangeShapeType="1"/>
            <a:stCxn id="56329" idx="1"/>
            <a:endCxn id="56328" idx="5"/>
          </p:cNvCxnSpPr>
          <p:nvPr/>
        </p:nvCxnSpPr>
        <p:spPr bwMode="auto">
          <a:xfrm flipH="1" flipV="1">
            <a:off x="8842376" y="3543301"/>
            <a:ext cx="696913" cy="3206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4590" name="AutoShape 14"/>
          <p:cNvCxnSpPr>
            <a:cxnSpLocks noChangeShapeType="1"/>
            <a:stCxn id="24587" idx="0"/>
            <a:endCxn id="56329" idx="5"/>
          </p:cNvCxnSpPr>
          <p:nvPr/>
        </p:nvCxnSpPr>
        <p:spPr bwMode="auto">
          <a:xfrm flipH="1" flipV="1">
            <a:off x="9809164" y="4152901"/>
            <a:ext cx="217487" cy="2651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4591" name="AutoShape 15"/>
          <p:cNvCxnSpPr>
            <a:cxnSpLocks noChangeShapeType="1"/>
            <a:stCxn id="24586" idx="0"/>
            <a:endCxn id="56329" idx="3"/>
          </p:cNvCxnSpPr>
          <p:nvPr/>
        </p:nvCxnSpPr>
        <p:spPr bwMode="auto">
          <a:xfrm flipV="1">
            <a:off x="9324976" y="4152901"/>
            <a:ext cx="214313" cy="2651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4592" name="AutoShape 16"/>
          <p:cNvCxnSpPr>
            <a:cxnSpLocks noChangeShapeType="1"/>
            <a:stCxn id="24585" idx="0"/>
            <a:endCxn id="56331" idx="5"/>
          </p:cNvCxnSpPr>
          <p:nvPr/>
        </p:nvCxnSpPr>
        <p:spPr bwMode="auto">
          <a:xfrm flipH="1" flipV="1">
            <a:off x="8407400" y="4762501"/>
            <a:ext cx="215900" cy="341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4593" name="AutoShape 17"/>
          <p:cNvCxnSpPr>
            <a:cxnSpLocks noChangeShapeType="1"/>
            <a:stCxn id="24584" idx="0"/>
            <a:endCxn id="56331" idx="3"/>
          </p:cNvCxnSpPr>
          <p:nvPr/>
        </p:nvCxnSpPr>
        <p:spPr bwMode="auto">
          <a:xfrm flipV="1">
            <a:off x="7923213" y="4762501"/>
            <a:ext cx="214312" cy="341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4594" name="AutoShape 18"/>
          <p:cNvCxnSpPr>
            <a:cxnSpLocks noChangeShapeType="1"/>
            <a:stCxn id="56344" idx="7"/>
            <a:endCxn id="56330" idx="3"/>
          </p:cNvCxnSpPr>
          <p:nvPr/>
        </p:nvCxnSpPr>
        <p:spPr bwMode="auto">
          <a:xfrm flipV="1">
            <a:off x="7005638" y="4152901"/>
            <a:ext cx="430212" cy="3206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4595" name="AutoShape 19"/>
          <p:cNvCxnSpPr>
            <a:cxnSpLocks noChangeShapeType="1"/>
            <a:stCxn id="56331" idx="1"/>
            <a:endCxn id="56330" idx="5"/>
          </p:cNvCxnSpPr>
          <p:nvPr/>
        </p:nvCxnSpPr>
        <p:spPr bwMode="auto">
          <a:xfrm flipH="1" flipV="1">
            <a:off x="7705725" y="4152901"/>
            <a:ext cx="431800" cy="320675"/>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56344" name="Oval 20"/>
          <p:cNvSpPr>
            <a:spLocks noChangeArrowheads="1"/>
          </p:cNvSpPr>
          <p:nvPr/>
        </p:nvSpPr>
        <p:spPr bwMode="auto">
          <a:xfrm>
            <a:off x="6680200" y="4427538"/>
            <a:ext cx="381000" cy="381000"/>
          </a:xfrm>
          <a:prstGeom prst="ellipse">
            <a:avLst/>
          </a:prstGeom>
          <a:solidFill>
            <a:schemeClr val="accent1"/>
          </a:solidFill>
          <a:ln w="19050">
            <a:solidFill>
              <a:schemeClr val="tx1"/>
            </a:solidFill>
            <a:round/>
            <a:headEnd/>
            <a:tailEnd/>
          </a:ln>
        </p:spPr>
        <p:txBody>
          <a:bodyPr wrap="none" lIns="0" tIns="0" rIns="0" anchor="ctr" anchorCtr="1"/>
          <a:lstStyle/>
          <a:p>
            <a:pPr>
              <a:defRPr/>
            </a:pPr>
            <a:r>
              <a:rPr lang="en-US" dirty="0">
                <a:solidFill>
                  <a:schemeClr val="accent1">
                    <a:lumMod val="20000"/>
                    <a:lumOff val="80000"/>
                  </a:schemeClr>
                </a:solidFill>
                <a:latin typeface="Times New Roman" charset="0"/>
                <a:sym typeface="Symbol" charset="2"/>
              </a:rPr>
              <a:t>9</a:t>
            </a:r>
          </a:p>
        </p:txBody>
      </p:sp>
      <p:sp>
        <p:nvSpPr>
          <p:cNvPr id="24597" name="Rectangle 21"/>
          <p:cNvSpPr>
            <a:spLocks noChangeAspect="1" noChangeArrowheads="1"/>
          </p:cNvSpPr>
          <p:nvPr/>
        </p:nvSpPr>
        <p:spPr bwMode="auto">
          <a:xfrm>
            <a:off x="6383339" y="5113339"/>
            <a:ext cx="274637" cy="27463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sp>
        <p:nvSpPr>
          <p:cNvPr id="24598" name="Rectangle 22"/>
          <p:cNvSpPr>
            <a:spLocks noChangeAspect="1" noChangeArrowheads="1"/>
          </p:cNvSpPr>
          <p:nvPr/>
        </p:nvSpPr>
        <p:spPr bwMode="auto">
          <a:xfrm>
            <a:off x="7083425" y="5113339"/>
            <a:ext cx="274638" cy="274637"/>
          </a:xfrm>
          <a:prstGeom prst="rect">
            <a:avLst/>
          </a:prstGeom>
          <a:solidFill>
            <a:schemeClr val="folHlink"/>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Calibri" panose="020F0502020204030204" pitchFamily="34" charset="0"/>
            </a:endParaRPr>
          </a:p>
        </p:txBody>
      </p:sp>
      <p:cxnSp>
        <p:nvCxnSpPr>
          <p:cNvPr id="24599" name="AutoShape 23"/>
          <p:cNvCxnSpPr>
            <a:cxnSpLocks noChangeShapeType="1"/>
            <a:stCxn id="24598" idx="0"/>
            <a:endCxn id="56344" idx="5"/>
          </p:cNvCxnSpPr>
          <p:nvPr/>
        </p:nvCxnSpPr>
        <p:spPr bwMode="auto">
          <a:xfrm flipH="1" flipV="1">
            <a:off x="7005638" y="4762501"/>
            <a:ext cx="215900" cy="341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24600" name="AutoShape 24"/>
          <p:cNvCxnSpPr>
            <a:cxnSpLocks noChangeShapeType="1"/>
            <a:stCxn id="24597" idx="0"/>
            <a:endCxn id="56344" idx="3"/>
          </p:cNvCxnSpPr>
          <p:nvPr/>
        </p:nvCxnSpPr>
        <p:spPr bwMode="auto">
          <a:xfrm flipV="1">
            <a:off x="6521451" y="4762501"/>
            <a:ext cx="214313" cy="341313"/>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24601" name="Rectangle 25" descr="Rectangle: Click to edit Master text styles&#10;Second level&#10;Third level&#10;Fourth level&#10;Fifth level"/>
          <p:cNvSpPr>
            <a:spLocks noGrp="1" noChangeArrowheads="1"/>
          </p:cNvSpPr>
          <p:nvPr>
            <p:ph type="body" sz="half" idx="2"/>
          </p:nvPr>
        </p:nvSpPr>
        <p:spPr>
          <a:xfrm>
            <a:off x="6477000" y="1676400"/>
            <a:ext cx="3810000" cy="1447800"/>
          </a:xfrm>
          <a:noFill/>
        </p:spPr>
        <p:txBody>
          <a:bodyPr/>
          <a:lstStyle/>
          <a:p>
            <a:pPr eaLnBrk="1" hangingPunct="1">
              <a:buFont typeface="Times" panose="02020603050405020304" pitchFamily="18" charset="0"/>
              <a:buChar char="•"/>
            </a:pPr>
            <a:r>
              <a:rPr lang="en-US" altLang="en-US" sz="2400" dirty="0"/>
              <a:t>The last node of a heap is the rightmost internal node of depth </a:t>
            </a:r>
            <a:r>
              <a:rPr lang="en-US" altLang="en-US" sz="2400" b="1" i="1" dirty="0">
                <a:latin typeface="Times New Roman" panose="02020603050405020304" pitchFamily="18" charset="0"/>
              </a:rPr>
              <a:t>h</a:t>
            </a:r>
            <a:r>
              <a:rPr lang="en-US" altLang="en-US" sz="2400" dirty="0"/>
              <a:t> </a:t>
            </a:r>
            <a:r>
              <a:rPr lang="en-US" altLang="en-US" sz="2400" dirty="0">
                <a:latin typeface="Symbol" panose="05050102010706020507" pitchFamily="18" charset="2"/>
                <a:sym typeface="Symbol" panose="05050102010706020507" pitchFamily="18" charset="2"/>
              </a:rPr>
              <a:t>-</a:t>
            </a:r>
            <a:r>
              <a:rPr lang="en-US" altLang="en-US" sz="2400" dirty="0">
                <a:latin typeface="Times New Roman" panose="02020603050405020304" pitchFamily="18" charset="0"/>
                <a:sym typeface="Symbol" panose="05050102010706020507" pitchFamily="18" charset="2"/>
              </a:rPr>
              <a:t> 1</a:t>
            </a:r>
          </a:p>
        </p:txBody>
      </p:sp>
      <p:sp>
        <p:nvSpPr>
          <p:cNvPr id="24602" name="Freeform 26"/>
          <p:cNvSpPr>
            <a:spLocks/>
          </p:cNvSpPr>
          <p:nvPr/>
        </p:nvSpPr>
        <p:spPr bwMode="auto">
          <a:xfrm>
            <a:off x="8534401" y="4686300"/>
            <a:ext cx="1247775" cy="1047750"/>
          </a:xfrm>
          <a:custGeom>
            <a:avLst/>
            <a:gdLst>
              <a:gd name="T0" fmla="*/ 2147483647 w 786"/>
              <a:gd name="T1" fmla="*/ 2147483647 h 660"/>
              <a:gd name="T2" fmla="*/ 2147483647 w 786"/>
              <a:gd name="T3" fmla="*/ 2147483647 h 660"/>
              <a:gd name="T4" fmla="*/ 0 w 786"/>
              <a:gd name="T5" fmla="*/ 0 h 660"/>
              <a:gd name="T6" fmla="*/ 0 60000 65536"/>
              <a:gd name="T7" fmla="*/ 0 60000 65536"/>
              <a:gd name="T8" fmla="*/ 0 60000 65536"/>
              <a:gd name="T9" fmla="*/ 0 w 786"/>
              <a:gd name="T10" fmla="*/ 0 h 660"/>
              <a:gd name="T11" fmla="*/ 786 w 786"/>
              <a:gd name="T12" fmla="*/ 660 h 660"/>
            </a:gdLst>
            <a:ahLst/>
            <a:cxnLst>
              <a:cxn ang="T6">
                <a:pos x="T0" y="T1"/>
              </a:cxn>
              <a:cxn ang="T7">
                <a:pos x="T2" y="T3"/>
              </a:cxn>
              <a:cxn ang="T8">
                <a:pos x="T4" y="T5"/>
              </a:cxn>
            </a:cxnLst>
            <a:rect l="T9" t="T10" r="T11" b="T12"/>
            <a:pathLst>
              <a:path w="786" h="660">
                <a:moveTo>
                  <a:pt x="786" y="660"/>
                </a:moveTo>
                <a:cubicBezTo>
                  <a:pt x="757" y="583"/>
                  <a:pt x="749" y="308"/>
                  <a:pt x="618" y="198"/>
                </a:cubicBezTo>
                <a:cubicBezTo>
                  <a:pt x="487" y="88"/>
                  <a:pt x="129" y="41"/>
                  <a:pt x="0" y="0"/>
                </a:cubicBezTo>
              </a:path>
            </a:pathLst>
          </a:custGeom>
          <a:noFill/>
          <a:ln w="1905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603" name="Text Box 27"/>
          <p:cNvSpPr txBox="1">
            <a:spLocks noChangeArrowheads="1"/>
          </p:cNvSpPr>
          <p:nvPr/>
        </p:nvSpPr>
        <p:spPr bwMode="auto">
          <a:xfrm>
            <a:off x="9147175" y="5692775"/>
            <a:ext cx="10461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Calibri" panose="020F0502020204030204" pitchFamily="34" charset="0"/>
              </a:rPr>
              <a:t>last node</a:t>
            </a:r>
          </a:p>
        </p:txBody>
      </p:sp>
      <p:sp>
        <p:nvSpPr>
          <p:cNvPr id="2" name="TextBox 1">
            <a:extLst>
              <a:ext uri="{FF2B5EF4-FFF2-40B4-BE49-F238E27FC236}">
                <a16:creationId xmlns:a16="http://schemas.microsoft.com/office/drawing/2014/main" id="{F3E66948-3FA8-4649-8B7D-22AFC24D9C6B}"/>
              </a:ext>
            </a:extLst>
          </p:cNvPr>
          <p:cNvSpPr txBox="1"/>
          <p:nvPr/>
        </p:nvSpPr>
        <p:spPr>
          <a:xfrm>
            <a:off x="2585563" y="6017567"/>
            <a:ext cx="6029856" cy="461665"/>
          </a:xfrm>
          <a:prstGeom prst="rect">
            <a:avLst/>
          </a:prstGeom>
          <a:noFill/>
        </p:spPr>
        <p:txBody>
          <a:bodyPr wrap="none" rtlCol="0">
            <a:spAutoFit/>
          </a:bodyPr>
          <a:lstStyle/>
          <a:p>
            <a:r>
              <a:rPr lang="en-US" sz="2400" dirty="0">
                <a:solidFill>
                  <a:srgbClr val="FF0000"/>
                </a:solidFill>
              </a:rPr>
              <a:t>Max-heap vs Min-heap? We do Max-heap here</a:t>
            </a:r>
          </a:p>
        </p:txBody>
      </p:sp>
    </p:spTree>
    <p:extLst>
      <p:ext uri="{BB962C8B-B14F-4D97-AF65-F5344CB8AC3E}">
        <p14:creationId xmlns:p14="http://schemas.microsoft.com/office/powerpoint/2010/main" val="10953890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30330</TotalTime>
  <Words>2875</Words>
  <Application>Microsoft Macintosh PowerPoint</Application>
  <PresentationFormat>Widescreen</PresentationFormat>
  <Paragraphs>651</Paragraphs>
  <Slides>48</Slides>
  <Notes>25</Notes>
  <HiddenSlides>18</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48</vt:i4>
      </vt:variant>
    </vt:vector>
  </HeadingPairs>
  <TitlesOfParts>
    <vt:vector size="60" baseType="lpstr">
      <vt:lpstr>Arial</vt:lpstr>
      <vt:lpstr>Calibri</vt:lpstr>
      <vt:lpstr>Calibri Light</vt:lpstr>
      <vt:lpstr>Symbol</vt:lpstr>
      <vt:lpstr>Times</vt:lpstr>
      <vt:lpstr>Times New Roman</vt:lpstr>
      <vt:lpstr>Trebuchet MS</vt:lpstr>
      <vt:lpstr>Verdana</vt:lpstr>
      <vt:lpstr>Wingdings</vt:lpstr>
      <vt:lpstr>1_Office Theme</vt:lpstr>
      <vt:lpstr>Custom Design</vt:lpstr>
      <vt:lpstr>Equation</vt:lpstr>
      <vt:lpstr>Priority Queue with Heap</vt:lpstr>
      <vt:lpstr>Priority Queue ADT</vt:lpstr>
      <vt:lpstr>Applications of the Priority Queue</vt:lpstr>
      <vt:lpstr>List-based Priority Queue</vt:lpstr>
      <vt:lpstr>Potential Implementations</vt:lpstr>
      <vt:lpstr>Heaps and Priority Queues</vt:lpstr>
      <vt:lpstr>Balanced binary trees</vt:lpstr>
      <vt:lpstr>Left-justified binary trees</vt:lpstr>
      <vt:lpstr>What is a heap?</vt:lpstr>
      <vt:lpstr>Height of a Heap</vt:lpstr>
      <vt:lpstr>Building up to heap sort</vt:lpstr>
      <vt:lpstr>The heap property</vt:lpstr>
      <vt:lpstr>Heapify</vt:lpstr>
      <vt:lpstr>Heapify</vt:lpstr>
      <vt:lpstr>Constructing a heap I</vt:lpstr>
      <vt:lpstr>Constructing a heap II</vt:lpstr>
      <vt:lpstr>Constructing a heap III</vt:lpstr>
      <vt:lpstr>Other children are not affected</vt:lpstr>
      <vt:lpstr>Exercise: Constructing Heap</vt:lpstr>
      <vt:lpstr>A sample heap</vt:lpstr>
      <vt:lpstr>Removing the root (animated)</vt:lpstr>
      <vt:lpstr>Removing the root (animated)</vt:lpstr>
      <vt:lpstr>The heapify method I</vt:lpstr>
      <vt:lpstr>The heapify method II</vt:lpstr>
      <vt:lpstr>The heapify method III</vt:lpstr>
      <vt:lpstr>The heapify method IV</vt:lpstr>
      <vt:lpstr>Analysis</vt:lpstr>
      <vt:lpstr>Heap-Sort </vt:lpstr>
      <vt:lpstr>Exercise: Heap-Sort</vt:lpstr>
      <vt:lpstr>Analysis</vt:lpstr>
      <vt:lpstr>Vector-based Heap Implementation</vt:lpstr>
      <vt:lpstr>Priority Queue Sort Summary</vt:lpstr>
      <vt:lpstr>Merging Two Heaps</vt:lpstr>
      <vt:lpstr>Bottom-up Heap Construction</vt:lpstr>
      <vt:lpstr>Example</vt:lpstr>
      <vt:lpstr>Example</vt:lpstr>
      <vt:lpstr>Example</vt:lpstr>
      <vt:lpstr>Example</vt:lpstr>
      <vt:lpstr>Example</vt:lpstr>
      <vt:lpstr>Example</vt:lpstr>
      <vt:lpstr>Example</vt:lpstr>
      <vt:lpstr>Analysis</vt:lpstr>
      <vt:lpstr>Analysis</vt:lpstr>
      <vt:lpstr>Analysis</vt:lpstr>
      <vt:lpstr>Analysis</vt:lpstr>
      <vt:lpstr>Analysis</vt:lpstr>
      <vt:lpstr>Analysis</vt:lpstr>
      <vt:lpstr>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Fraud Preemtion</dc:title>
  <dc:creator>Md_ Rahman</dc:creator>
  <cp:lastModifiedBy>Microsoft Office User</cp:lastModifiedBy>
  <cp:revision>2233</cp:revision>
  <dcterms:created xsi:type="dcterms:W3CDTF">2018-02-18T09:06:46Z</dcterms:created>
  <dcterms:modified xsi:type="dcterms:W3CDTF">2022-08-21T19:55:26Z</dcterms:modified>
</cp:coreProperties>
</file>